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sldIdLst>
    <p:sldId id="257" r:id="rId2"/>
    <p:sldId id="284" r:id="rId3"/>
    <p:sldId id="294" r:id="rId4"/>
    <p:sldId id="295" r:id="rId5"/>
    <p:sldId id="290" r:id="rId6"/>
    <p:sldId id="373" r:id="rId7"/>
    <p:sldId id="287" r:id="rId8"/>
    <p:sldId id="385" r:id="rId9"/>
    <p:sldId id="386" r:id="rId10"/>
    <p:sldId id="387" r:id="rId11"/>
    <p:sldId id="368" r:id="rId12"/>
    <p:sldId id="366" r:id="rId13"/>
    <p:sldId id="381" r:id="rId14"/>
    <p:sldId id="376" r:id="rId15"/>
    <p:sldId id="377" r:id="rId16"/>
    <p:sldId id="388" r:id="rId17"/>
    <p:sldId id="389" r:id="rId1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74953" autoAdjust="0"/>
  </p:normalViewPr>
  <p:slideViewPr>
    <p:cSldViewPr snapToGrid="0">
      <p:cViewPr varScale="1">
        <p:scale>
          <a:sx n="53" d="100"/>
          <a:sy n="53" d="100"/>
        </p:scale>
        <p:origin x="187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1641F5-03AE-4A2E-A5BF-D17C61AD2D86}" type="datetimeFigureOut">
              <a:rPr lang="en-GB" smtClean="0"/>
              <a:t>21/07/2023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78A4DD-A445-4EBB-AA1A-2FFF5D4D0D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93085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Determination</a:t>
            </a:r>
          </a:p>
          <a:p>
            <a:r>
              <a:rPr lang="en-GB" dirty="0"/>
              <a:t>Work together as a group in harmony</a:t>
            </a:r>
          </a:p>
          <a:p>
            <a:r>
              <a:rPr lang="en-GB" dirty="0"/>
              <a:t>Perseverance</a:t>
            </a:r>
          </a:p>
          <a:p>
            <a:r>
              <a:rPr lang="en-GB" dirty="0"/>
              <a:t>Attendance</a:t>
            </a:r>
            <a:r>
              <a:rPr lang="en-GB" baseline="0" dirty="0"/>
              <a:t> and punctuality</a:t>
            </a:r>
          </a:p>
          <a:p>
            <a:r>
              <a:rPr lang="en-GB" baseline="0" dirty="0"/>
              <a:t>Questioning </a:t>
            </a:r>
            <a:endParaRPr lang="en-GB" dirty="0"/>
          </a:p>
          <a:p>
            <a:r>
              <a:rPr lang="en-GB" dirty="0"/>
              <a:t>resilience</a:t>
            </a:r>
          </a:p>
          <a:p>
            <a:r>
              <a:rPr lang="en-GB" baseline="0" dirty="0"/>
              <a:t>Dream big – Samsung advert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CAD92B-955C-4B49-A588-699783828475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70930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altLang="en-US">
                <a:latin typeface="Times New Roman" panose="02020603050405020304" pitchFamily="18" charset="0"/>
              </a:rPr>
              <a:t>Spiderdiagram as a form before revealing ideas on the slide.</a:t>
            </a:r>
          </a:p>
        </p:txBody>
      </p:sp>
      <p:sp>
        <p:nvSpPr>
          <p:cNvPr id="133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0293505-7D0D-4D0F-8E72-4F7DEA7D01B2}" type="slidenum">
              <a:rPr lang="en-US" altLang="en-US" smtClean="0">
                <a:latin typeface="Times New Roman" panose="02020603050405020304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26673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Discuss</a:t>
            </a:r>
            <a:r>
              <a:rPr lang="en-GB" baseline="0" dirty="0"/>
              <a:t> change of course rule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8E4756-206A-4B8A-94D0-76437C8985F1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322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School day and free time to study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8E4756-206A-4B8A-94D0-76437C8985F1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40918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Different</a:t>
            </a:r>
            <a:r>
              <a:rPr lang="en-GB" baseline="0" dirty="0"/>
              <a:t> centres have different entry requirements – we have inclusive entry requirements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CAD92B-955C-4B49-A588-699783828475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1074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Tutors will give you an equipment checklist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CAD92B-955C-4B49-A588-699783828475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4705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669B2-25DD-4AE6-AE3D-9A7240A68E8F}" type="datetimeFigureOut">
              <a:rPr lang="en-GB" smtClean="0"/>
              <a:t>21/07/2023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71818-F3B6-42BE-8CF1-4C1C5149E03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6659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669B2-25DD-4AE6-AE3D-9A7240A68E8F}" type="datetimeFigureOut">
              <a:rPr lang="en-GB" smtClean="0"/>
              <a:t>21/07/2023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71818-F3B6-42BE-8CF1-4C1C5149E03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6232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669B2-25DD-4AE6-AE3D-9A7240A68E8F}" type="datetimeFigureOut">
              <a:rPr lang="en-GB" smtClean="0"/>
              <a:t>21/07/2023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71818-F3B6-42BE-8CF1-4C1C5149E03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08674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79282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669B2-25DD-4AE6-AE3D-9A7240A68E8F}" type="datetimeFigureOut">
              <a:rPr lang="en-GB" smtClean="0"/>
              <a:t>21/07/2023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71818-F3B6-42BE-8CF1-4C1C5149E03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558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669B2-25DD-4AE6-AE3D-9A7240A68E8F}" type="datetimeFigureOut">
              <a:rPr lang="en-GB" smtClean="0"/>
              <a:t>21/07/2023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71818-F3B6-42BE-8CF1-4C1C5149E03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94609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669B2-25DD-4AE6-AE3D-9A7240A68E8F}" type="datetimeFigureOut">
              <a:rPr lang="en-GB" smtClean="0"/>
              <a:t>21/07/2023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71818-F3B6-42BE-8CF1-4C1C5149E03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86741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669B2-25DD-4AE6-AE3D-9A7240A68E8F}" type="datetimeFigureOut">
              <a:rPr lang="en-GB" smtClean="0"/>
              <a:t>21/07/2023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71818-F3B6-42BE-8CF1-4C1C5149E03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34039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669B2-25DD-4AE6-AE3D-9A7240A68E8F}" type="datetimeFigureOut">
              <a:rPr lang="en-GB" smtClean="0"/>
              <a:t>21/07/2023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71818-F3B6-42BE-8CF1-4C1C5149E03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52359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669B2-25DD-4AE6-AE3D-9A7240A68E8F}" type="datetimeFigureOut">
              <a:rPr lang="en-GB" smtClean="0"/>
              <a:t>21/07/2023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71818-F3B6-42BE-8CF1-4C1C5149E03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41625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669B2-25DD-4AE6-AE3D-9A7240A68E8F}" type="datetimeFigureOut">
              <a:rPr lang="en-GB" smtClean="0"/>
              <a:t>21/07/2023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71818-F3B6-42BE-8CF1-4C1C5149E03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34234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669B2-25DD-4AE6-AE3D-9A7240A68E8F}" type="datetimeFigureOut">
              <a:rPr lang="en-GB" smtClean="0"/>
              <a:t>21/07/2023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71818-F3B6-42BE-8CF1-4C1C5149E03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61011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0669B2-25DD-4AE6-AE3D-9A7240A68E8F}" type="datetimeFigureOut">
              <a:rPr lang="en-GB" smtClean="0"/>
              <a:t>21/07/2023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871818-F3B6-42BE-8CF1-4C1C5149E03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0359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4590" y="5949280"/>
            <a:ext cx="9144000" cy="10801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2739748" y="2420888"/>
            <a:ext cx="6008716" cy="864096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None/>
            </a:pPr>
            <a:endParaRPr lang="en-GB" sz="3600" b="1" dirty="0">
              <a:latin typeface="Proxima N W01 Bold" pitchFamily="2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5283" y="132171"/>
            <a:ext cx="2536674" cy="64559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05118" y="2044783"/>
            <a:ext cx="82833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b="1" dirty="0"/>
              <a:t>Welcome to the Carlton Academy 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2626" y="3939620"/>
            <a:ext cx="2956816" cy="253615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295" y="3947312"/>
            <a:ext cx="2456901" cy="245690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6873" y="4026566"/>
            <a:ext cx="3054361" cy="229839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6"/>
          <a:srcRect r="32816"/>
          <a:stretch/>
        </p:blipFill>
        <p:spPr>
          <a:xfrm>
            <a:off x="-3679" y="-132419"/>
            <a:ext cx="5054330" cy="2078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0294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F73629-70B8-4DEC-82FB-F6641790AB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8012" y="365127"/>
            <a:ext cx="5597338" cy="952686"/>
          </a:xfrm>
          <a:solidFill>
            <a:schemeClr val="accent2">
              <a:lumMod val="60000"/>
              <a:lumOff val="40000"/>
            </a:schemeClr>
          </a:solidFill>
        </p:spPr>
        <p:txBody>
          <a:bodyPr/>
          <a:lstStyle/>
          <a:p>
            <a:r>
              <a:rPr lang="en-US" dirty="0"/>
              <a:t>Sixth Form Role Models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4D85CE-94F3-4DE1-B13F-28C48472F3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Head Boy &amp; Head Girl</a:t>
            </a:r>
          </a:p>
          <a:p>
            <a:r>
              <a:rPr lang="en-US" dirty="0"/>
              <a:t>Sixth Form Committee</a:t>
            </a:r>
          </a:p>
          <a:p>
            <a:r>
              <a:rPr lang="en-US" dirty="0"/>
              <a:t>Student voice</a:t>
            </a:r>
          </a:p>
          <a:p>
            <a:r>
              <a:rPr lang="en-US" dirty="0"/>
              <a:t>Charity events</a:t>
            </a:r>
          </a:p>
          <a:p>
            <a:r>
              <a:rPr lang="en-US" dirty="0"/>
              <a:t>Social events &amp; prom</a:t>
            </a:r>
          </a:p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D24552-FF4C-4144-9D3D-49570FF4E1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572566" cy="14692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708AF66-5958-490C-86DF-C28DBA708E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3911414"/>
            <a:ext cx="4514850" cy="300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2732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1152" y="578224"/>
            <a:ext cx="6185647" cy="758016"/>
          </a:xfrm>
          <a:solidFill>
            <a:schemeClr val="accent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GB" sz="3200" b="1" dirty="0"/>
              <a:t>Student Committee Events</a:t>
            </a:r>
            <a:endParaRPr lang="en-GB" sz="54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5285543"/>
            <a:ext cx="3160018" cy="121337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6139" y="5154009"/>
            <a:ext cx="2971800" cy="15335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1631369"/>
            <a:ext cx="2497092" cy="159067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8184" y="1558734"/>
            <a:ext cx="2647950" cy="19422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1560" y="3637543"/>
            <a:ext cx="3686175" cy="12382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96530" y="3751210"/>
            <a:ext cx="2358802" cy="101091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84006" y="1904140"/>
            <a:ext cx="2750468" cy="127521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69585" y="3997167"/>
            <a:ext cx="1929359" cy="257675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2DE50B4-8A99-4B9C-99FC-81206C0D356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26096" y="-116110"/>
            <a:ext cx="3572566" cy="1469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493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879592" y="1782133"/>
            <a:ext cx="4233770" cy="4174914"/>
          </a:xfrm>
        </p:spPr>
        <p:txBody>
          <a:bodyPr>
            <a:noAutofit/>
          </a:bodyPr>
          <a:lstStyle/>
          <a:p>
            <a:r>
              <a:rPr lang="en-GB" dirty="0"/>
              <a:t>Non-contact lessons spent effectively in the Study Centre.</a:t>
            </a:r>
          </a:p>
          <a:p>
            <a:r>
              <a:rPr lang="en-GB" dirty="0"/>
              <a:t>Allocate your study periods &amp; stick to them.</a:t>
            </a:r>
          </a:p>
          <a:p>
            <a:r>
              <a:rPr lang="en-GB" dirty="0"/>
              <a:t>4 hours of homework per subject per week.</a:t>
            </a:r>
          </a:p>
          <a:p>
            <a:r>
              <a:rPr lang="en-GB" dirty="0"/>
              <a:t>Use your non-contact time wisely.</a:t>
            </a:r>
          </a:p>
          <a:p>
            <a:r>
              <a:rPr lang="en-GB" dirty="0"/>
              <a:t>ORGANISATION is key!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76741" y="-171400"/>
            <a:ext cx="8208912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5400" b="1" dirty="0">
                <a:solidFill>
                  <a:schemeClr val="bg1"/>
                </a:solidFill>
              </a:rPr>
              <a:t>Life as a Sixth Form student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EBD513F-7709-492B-B28F-030144DC65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38" y="-96172"/>
            <a:ext cx="5060119" cy="208501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6155E26-CF63-4E0D-A312-FD3749B7161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4668"/>
          <a:stretch/>
        </p:blipFill>
        <p:spPr>
          <a:xfrm>
            <a:off x="0" y="1988841"/>
            <a:ext cx="4716174" cy="208501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8736945-FD93-4905-9F87-E60D76CABF8A}"/>
              </a:ext>
            </a:extLst>
          </p:cNvPr>
          <p:cNvSpPr txBox="1"/>
          <p:nvPr/>
        </p:nvSpPr>
        <p:spPr>
          <a:xfrm>
            <a:off x="2824839" y="463161"/>
            <a:ext cx="6288523" cy="107721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What we expect from our Sixth Form students</a:t>
            </a:r>
            <a:endParaRPr lang="en-GB" sz="32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B1B8F58-918A-436B-9F8D-CE1CB4F7CE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74025" y="4231528"/>
            <a:ext cx="2608729" cy="26087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3A46A7C-4E60-461F-909F-ECFA0996E8C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226" t="8169" r="6813" b="15748"/>
          <a:stretch/>
        </p:blipFill>
        <p:spPr>
          <a:xfrm>
            <a:off x="100672" y="4548378"/>
            <a:ext cx="2257415" cy="1975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988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00518" y="430305"/>
            <a:ext cx="5309011" cy="677507"/>
          </a:xfrm>
          <a:solidFill>
            <a:schemeClr val="accent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en-GB" sz="4000" b="1" dirty="0"/>
              <a:t>Reminder: Entry Criteria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8387" y="1772816"/>
            <a:ext cx="4463238" cy="452596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sz="3200" dirty="0"/>
              <a:t>Five grade 9-4 GCSEs including English Language </a:t>
            </a:r>
            <a:r>
              <a:rPr lang="en-GB" sz="3200" u="sng" dirty="0"/>
              <a:t>or</a:t>
            </a:r>
            <a:r>
              <a:rPr lang="en-GB" sz="3200" dirty="0"/>
              <a:t> Maths.</a:t>
            </a:r>
          </a:p>
          <a:p>
            <a:pPr marL="0" indent="0">
              <a:buNone/>
            </a:pPr>
            <a:endParaRPr lang="en-GB" sz="3200" dirty="0"/>
          </a:p>
          <a:p>
            <a:r>
              <a:rPr lang="en-GB" sz="3200" dirty="0"/>
              <a:t>Grade 5 (minimum) to study Maths and Science at A level (higher tier).</a:t>
            </a:r>
            <a:endParaRPr lang="en-GB" sz="3200" dirty="0">
              <a:cs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67A20EC-AFA3-42C9-9DCB-CEDC286FD5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5046"/>
            <a:ext cx="3596952" cy="14753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F0734EE-EF94-4055-B0FD-7895B4F37A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7154" y="1592249"/>
            <a:ext cx="4222375" cy="25334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1132716-C09F-4DE0-A279-3508B1F1FA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97598" y="4997824"/>
            <a:ext cx="4886656" cy="824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546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://2.design-milk.com/images/2014/01/OXYMORON-Desk-Anna-Lotova-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65" t="6362" r="10423" b="3837"/>
          <a:stretch/>
        </p:blipFill>
        <p:spPr bwMode="auto">
          <a:xfrm>
            <a:off x="2518887" y="1853523"/>
            <a:ext cx="4249271" cy="3376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ounded Rectangle 11"/>
          <p:cNvSpPr/>
          <p:nvPr/>
        </p:nvSpPr>
        <p:spPr>
          <a:xfrm>
            <a:off x="251520" y="1700808"/>
            <a:ext cx="2736000" cy="1396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>
                <a:solidFill>
                  <a:schemeClr val="tx1"/>
                </a:solidFill>
              </a:rPr>
              <a:t>Preparation work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6156480" y="1719104"/>
            <a:ext cx="2736000" cy="13968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>
                <a:solidFill>
                  <a:schemeClr val="tx1"/>
                </a:solidFill>
              </a:rPr>
              <a:t>Extra Reading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233532" y="3638637"/>
            <a:ext cx="2736000" cy="1396800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>
                <a:solidFill>
                  <a:schemeClr val="tx1"/>
                </a:solidFill>
              </a:rPr>
              <a:t>Get organised!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6398536" y="3660330"/>
            <a:ext cx="2736304" cy="1395638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solidFill>
                  <a:schemeClr val="tx1"/>
                </a:solidFill>
              </a:rPr>
              <a:t>Engage in virtual events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4459" y="0"/>
            <a:ext cx="4713334" cy="1700807"/>
          </a:xfrm>
          <a:solidFill>
            <a:schemeClr val="accent2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r>
              <a:rPr lang="en-GB" sz="4000" b="1" dirty="0"/>
              <a:t>How can I prepare to start</a:t>
            </a:r>
            <a:r>
              <a:rPr lang="en-GB" sz="4000" b="1" dirty="0">
                <a:solidFill>
                  <a:schemeClr val="bg1"/>
                </a:solidFill>
              </a:rPr>
              <a:t> </a:t>
            </a:r>
            <a:r>
              <a:rPr lang="en-GB" sz="4000" b="1" dirty="0"/>
              <a:t>Sixth Form in September?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660D62-5940-47D9-8027-52F87515AA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59359"/>
            <a:ext cx="3596952" cy="14753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2F07383-BB11-4A55-9F1E-FCBBE084D8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8887" y="5191084"/>
            <a:ext cx="4760259" cy="1695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319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017519" y="128016"/>
            <a:ext cx="5770273" cy="1336323"/>
          </a:xfrm>
          <a:solidFill>
            <a:schemeClr val="accent2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en-GB" sz="5400" b="1" dirty="0"/>
              <a:t>How can I prepare over the summer?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1012250"/>
              </p:ext>
            </p:extLst>
          </p:nvPr>
        </p:nvGraphicFramePr>
        <p:xfrm>
          <a:off x="4938422" y="1592664"/>
          <a:ext cx="3849370" cy="49326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0575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918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8000"/>
                        </a:lnSpc>
                        <a:spcAft>
                          <a:spcPts val="0"/>
                        </a:spcAft>
                        <a:tabLst>
                          <a:tab pos="914400" algn="l"/>
                        </a:tabLst>
                      </a:pPr>
                      <a:r>
                        <a:rPr lang="en-GB" sz="1800" kern="1400" dirty="0">
                          <a:solidFill>
                            <a:schemeClr val="tx1"/>
                          </a:solidFill>
                          <a:effectLst/>
                        </a:rPr>
                        <a:t>Equipment</a:t>
                      </a:r>
                      <a:endParaRPr lang="en-GB" sz="1050" kern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8000"/>
                        </a:lnSpc>
                        <a:spcAft>
                          <a:spcPts val="0"/>
                        </a:spcAft>
                        <a:tabLst>
                          <a:tab pos="914400" algn="l"/>
                        </a:tabLst>
                      </a:pPr>
                      <a:r>
                        <a:rPr lang="en-GB" sz="1800" kern="1400">
                          <a:solidFill>
                            <a:schemeClr val="tx1"/>
                          </a:solidFill>
                          <a:effectLst/>
                        </a:rPr>
                        <a:t>Tick here</a:t>
                      </a:r>
                      <a:endParaRPr lang="en-GB" sz="1050" kern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8000"/>
                        </a:lnSpc>
                        <a:spcAft>
                          <a:spcPts val="0"/>
                        </a:spcAft>
                        <a:tabLst>
                          <a:tab pos="914400" algn="l"/>
                        </a:tabLst>
                      </a:pPr>
                      <a:r>
                        <a:rPr lang="en-GB" sz="1800" kern="1400" dirty="0">
                          <a:solidFill>
                            <a:schemeClr val="tx1"/>
                          </a:solidFill>
                          <a:effectLst/>
                        </a:rPr>
                        <a:t>Pencil Case</a:t>
                      </a:r>
                      <a:endParaRPr lang="en-GB" sz="1050" kern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8000"/>
                        </a:lnSpc>
                        <a:spcAft>
                          <a:spcPts val="0"/>
                        </a:spcAft>
                        <a:tabLst>
                          <a:tab pos="914400" algn="l"/>
                        </a:tabLst>
                      </a:pPr>
                      <a:r>
                        <a:rPr lang="en-GB" sz="1800" kern="14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GB" sz="1050" kern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8000"/>
                        </a:lnSpc>
                        <a:spcAft>
                          <a:spcPts val="0"/>
                        </a:spcAft>
                        <a:tabLst>
                          <a:tab pos="914400" algn="l"/>
                        </a:tabLst>
                      </a:pPr>
                      <a:r>
                        <a:rPr lang="en-GB" sz="1800" kern="1400" dirty="0">
                          <a:solidFill>
                            <a:schemeClr val="tx1"/>
                          </a:solidFill>
                          <a:effectLst/>
                        </a:rPr>
                        <a:t>Pens</a:t>
                      </a:r>
                      <a:endParaRPr lang="en-GB" sz="1050" kern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8000"/>
                        </a:lnSpc>
                        <a:spcAft>
                          <a:spcPts val="0"/>
                        </a:spcAft>
                        <a:tabLst>
                          <a:tab pos="914400" algn="l"/>
                        </a:tabLst>
                      </a:pPr>
                      <a:r>
                        <a:rPr lang="en-GB" sz="1800" kern="14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GB" sz="1050" kern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8000"/>
                        </a:lnSpc>
                        <a:spcAft>
                          <a:spcPts val="0"/>
                        </a:spcAft>
                        <a:tabLst>
                          <a:tab pos="914400" algn="l"/>
                        </a:tabLst>
                      </a:pPr>
                      <a:r>
                        <a:rPr lang="en-GB" sz="1800" kern="1400" dirty="0">
                          <a:solidFill>
                            <a:schemeClr val="tx1"/>
                          </a:solidFill>
                          <a:effectLst/>
                        </a:rPr>
                        <a:t>Pencils</a:t>
                      </a:r>
                      <a:endParaRPr lang="en-GB" sz="1050" kern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8000"/>
                        </a:lnSpc>
                        <a:spcAft>
                          <a:spcPts val="0"/>
                        </a:spcAft>
                        <a:tabLst>
                          <a:tab pos="914400" algn="l"/>
                        </a:tabLst>
                      </a:pPr>
                      <a:r>
                        <a:rPr lang="en-GB" sz="1800" kern="14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GB" sz="1050" kern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8000"/>
                        </a:lnSpc>
                        <a:spcAft>
                          <a:spcPts val="0"/>
                        </a:spcAft>
                        <a:tabLst>
                          <a:tab pos="914400" algn="l"/>
                        </a:tabLst>
                      </a:pPr>
                      <a:r>
                        <a:rPr lang="en-GB" sz="1800" kern="1400" dirty="0">
                          <a:solidFill>
                            <a:schemeClr val="tx1"/>
                          </a:solidFill>
                          <a:effectLst/>
                        </a:rPr>
                        <a:t>Pencil sharpener</a:t>
                      </a:r>
                      <a:endParaRPr lang="en-GB" sz="1050" kern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8000"/>
                        </a:lnSpc>
                        <a:spcAft>
                          <a:spcPts val="0"/>
                        </a:spcAft>
                        <a:tabLst>
                          <a:tab pos="914400" algn="l"/>
                        </a:tabLst>
                      </a:pPr>
                      <a:r>
                        <a:rPr lang="en-GB" sz="1800" kern="14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GB" sz="1050" kern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8000"/>
                        </a:lnSpc>
                        <a:spcAft>
                          <a:spcPts val="0"/>
                        </a:spcAft>
                        <a:tabLst>
                          <a:tab pos="914400" algn="l"/>
                        </a:tabLst>
                      </a:pPr>
                      <a:r>
                        <a:rPr lang="en-GB" sz="1800" kern="1400" dirty="0">
                          <a:solidFill>
                            <a:schemeClr val="tx1"/>
                          </a:solidFill>
                          <a:effectLst/>
                        </a:rPr>
                        <a:t>Rubber</a:t>
                      </a:r>
                      <a:endParaRPr lang="en-GB" sz="1050" kern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8000"/>
                        </a:lnSpc>
                        <a:spcAft>
                          <a:spcPts val="0"/>
                        </a:spcAft>
                        <a:tabLst>
                          <a:tab pos="914400" algn="l"/>
                        </a:tabLst>
                      </a:pPr>
                      <a:r>
                        <a:rPr lang="en-GB" sz="1800" kern="14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GB" sz="1050" kern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8000"/>
                        </a:lnSpc>
                        <a:spcAft>
                          <a:spcPts val="0"/>
                        </a:spcAft>
                        <a:tabLst>
                          <a:tab pos="914400" algn="l"/>
                        </a:tabLst>
                      </a:pPr>
                      <a:r>
                        <a:rPr lang="en-GB" sz="1800" kern="1400" dirty="0">
                          <a:solidFill>
                            <a:schemeClr val="tx1"/>
                          </a:solidFill>
                          <a:effectLst/>
                        </a:rPr>
                        <a:t>Highlighters</a:t>
                      </a:r>
                      <a:endParaRPr lang="en-GB" sz="1050" kern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8000"/>
                        </a:lnSpc>
                        <a:spcAft>
                          <a:spcPts val="0"/>
                        </a:spcAft>
                        <a:tabLst>
                          <a:tab pos="914400" algn="l"/>
                        </a:tabLst>
                      </a:pPr>
                      <a:r>
                        <a:rPr lang="en-GB" sz="1800" kern="14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GB" sz="1050" kern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8000"/>
                        </a:lnSpc>
                        <a:spcAft>
                          <a:spcPts val="0"/>
                        </a:spcAft>
                        <a:tabLst>
                          <a:tab pos="914400" algn="l"/>
                        </a:tabLst>
                      </a:pPr>
                      <a:r>
                        <a:rPr lang="en-GB" sz="1800" kern="1400" dirty="0">
                          <a:solidFill>
                            <a:schemeClr val="tx1"/>
                          </a:solidFill>
                          <a:effectLst/>
                        </a:rPr>
                        <a:t>Lever arch folder for each subject</a:t>
                      </a:r>
                      <a:endParaRPr lang="en-GB" sz="1050" kern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8000"/>
                        </a:lnSpc>
                        <a:spcAft>
                          <a:spcPts val="0"/>
                        </a:spcAft>
                        <a:tabLst>
                          <a:tab pos="914400" algn="l"/>
                        </a:tabLst>
                      </a:pPr>
                      <a:r>
                        <a:rPr lang="en-GB" sz="1800" kern="14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GB" sz="1050" kern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8000"/>
                        </a:lnSpc>
                        <a:spcAft>
                          <a:spcPts val="0"/>
                        </a:spcAft>
                        <a:tabLst>
                          <a:tab pos="914400" algn="l"/>
                        </a:tabLst>
                      </a:pPr>
                      <a:r>
                        <a:rPr lang="en-GB" sz="1800" kern="1400" dirty="0">
                          <a:solidFill>
                            <a:schemeClr val="tx1"/>
                          </a:solidFill>
                          <a:effectLst/>
                        </a:rPr>
                        <a:t>A set of dividers for each folder</a:t>
                      </a:r>
                      <a:endParaRPr lang="en-GB" sz="1050" kern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8000"/>
                        </a:lnSpc>
                        <a:spcAft>
                          <a:spcPts val="0"/>
                        </a:spcAft>
                        <a:tabLst>
                          <a:tab pos="914400" algn="l"/>
                        </a:tabLst>
                      </a:pPr>
                      <a:r>
                        <a:rPr lang="en-GB" sz="1800" kern="14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GB" sz="1050" kern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8000"/>
                        </a:lnSpc>
                        <a:spcAft>
                          <a:spcPts val="0"/>
                        </a:spcAft>
                        <a:tabLst>
                          <a:tab pos="914400" algn="l"/>
                        </a:tabLst>
                      </a:pPr>
                      <a:r>
                        <a:rPr lang="en-GB" sz="1800" kern="1400" dirty="0">
                          <a:solidFill>
                            <a:schemeClr val="tx1"/>
                          </a:solidFill>
                          <a:effectLst/>
                        </a:rPr>
                        <a:t>A4 lined paper</a:t>
                      </a:r>
                      <a:endParaRPr lang="en-GB" sz="1050" kern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8000"/>
                        </a:lnSpc>
                        <a:spcAft>
                          <a:spcPts val="0"/>
                        </a:spcAft>
                        <a:tabLst>
                          <a:tab pos="914400" algn="l"/>
                        </a:tabLst>
                      </a:pPr>
                      <a:r>
                        <a:rPr lang="en-GB" sz="1800" kern="14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GB" sz="1050" kern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8000"/>
                        </a:lnSpc>
                        <a:spcAft>
                          <a:spcPts val="0"/>
                        </a:spcAft>
                        <a:tabLst>
                          <a:tab pos="914400" algn="l"/>
                        </a:tabLst>
                      </a:pPr>
                      <a:r>
                        <a:rPr lang="en-GB" sz="1800" kern="1400" dirty="0">
                          <a:solidFill>
                            <a:schemeClr val="tx1"/>
                          </a:solidFill>
                          <a:effectLst/>
                        </a:rPr>
                        <a:t>Revision guide/text books (check with subject staff)</a:t>
                      </a:r>
                      <a:endParaRPr lang="en-GB" sz="1050" kern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8000"/>
                        </a:lnSpc>
                        <a:spcAft>
                          <a:spcPts val="0"/>
                        </a:spcAft>
                        <a:tabLst>
                          <a:tab pos="914400" algn="l"/>
                        </a:tabLst>
                      </a:pPr>
                      <a:r>
                        <a:rPr lang="en-GB" sz="1800" kern="14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GB" sz="1050" kern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8000"/>
                        </a:lnSpc>
                        <a:spcAft>
                          <a:spcPts val="0"/>
                        </a:spcAft>
                        <a:tabLst>
                          <a:tab pos="914400" algn="l"/>
                        </a:tabLst>
                      </a:pPr>
                      <a:r>
                        <a:rPr lang="en-GB" sz="1800" kern="1400" dirty="0">
                          <a:solidFill>
                            <a:schemeClr val="tx1"/>
                          </a:solidFill>
                          <a:effectLst/>
                        </a:rPr>
                        <a:t>A suitable bag</a:t>
                      </a:r>
                      <a:endParaRPr lang="en-GB" sz="1050" kern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8000"/>
                        </a:lnSpc>
                        <a:spcAft>
                          <a:spcPts val="0"/>
                        </a:spcAft>
                        <a:tabLst>
                          <a:tab pos="914400" algn="l"/>
                        </a:tabLst>
                      </a:pPr>
                      <a:r>
                        <a:rPr lang="en-GB" sz="1800" kern="14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GB" sz="1050" kern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5187" y="4510988"/>
            <a:ext cx="2607052" cy="116040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08924" y="5789069"/>
            <a:ext cx="3987387" cy="83099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2400" dirty="0"/>
              <a:t>Check with your teachers what you need to buy!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F843FCA-BDB8-428F-A4DC-7E400A03F5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04828"/>
            <a:ext cx="3596952" cy="147536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4D2D0D6-2757-41B4-AC48-C497B793AF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1341893"/>
            <a:ext cx="3017519" cy="3051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183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D56D0B-1A24-4C3C-B368-F84455E319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9856" y="365126"/>
            <a:ext cx="5095494" cy="1325563"/>
          </a:xfrm>
          <a:solidFill>
            <a:schemeClr val="accent2">
              <a:lumMod val="60000"/>
              <a:lumOff val="40000"/>
            </a:schemeClr>
          </a:solidFill>
        </p:spPr>
        <p:txBody>
          <a:bodyPr/>
          <a:lstStyle/>
          <a:p>
            <a:r>
              <a:rPr lang="en-US" b="1" dirty="0"/>
              <a:t>After the Induction…</a:t>
            </a:r>
            <a:endParaRPr lang="en-GB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31B381-1CB2-47BB-91D0-62B6147B4B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Thursday 24</a:t>
            </a:r>
            <a:r>
              <a:rPr lang="en-US" baseline="30000" dirty="0"/>
              <a:t>th</a:t>
            </a:r>
            <a:r>
              <a:rPr lang="en-US" dirty="0"/>
              <a:t> August 2023</a:t>
            </a:r>
          </a:p>
          <a:p>
            <a:r>
              <a:rPr lang="en-US" dirty="0"/>
              <a:t>Upon receiving your results you can confirm your place via your </a:t>
            </a:r>
            <a:r>
              <a:rPr lang="en-US" dirty="0" err="1"/>
              <a:t>Applicaa</a:t>
            </a:r>
            <a:r>
              <a:rPr lang="en-US" dirty="0"/>
              <a:t> account and speaking with subject staff in school after collecting your results.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6B30256-5537-436D-AC57-644FF0C02B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596952" cy="14753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E9F6FB8-2589-40AC-8DFF-A4CC334730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345850"/>
            <a:ext cx="4785048" cy="251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5093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D56D0B-1A24-4C3C-B368-F84455E319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5456" y="0"/>
            <a:ext cx="6473952" cy="1690689"/>
          </a:xfrm>
          <a:solidFill>
            <a:schemeClr val="accent2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r>
              <a:rPr lang="en-US" b="1" dirty="0"/>
              <a:t>We look forward to welcoming you in September!</a:t>
            </a:r>
            <a:endParaRPr lang="en-GB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31B381-1CB2-47BB-91D0-62B6147B4B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Autumn Term begins on Wednesday 6</a:t>
            </a:r>
            <a:r>
              <a:rPr lang="en-US" baseline="30000" dirty="0"/>
              <a:t>th</a:t>
            </a:r>
            <a:r>
              <a:rPr lang="en-US" dirty="0"/>
              <a:t> September 2023.  Go to the Theatre at 9.15am.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6B30256-5537-436D-AC57-644FF0C02B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596952" cy="14753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2A2A325-CE31-4ED6-AA02-B4D8A3CF46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50" y="2690558"/>
            <a:ext cx="3288574" cy="38366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5965F24-035D-4FAE-A298-DC7132E84D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7583" y="3429000"/>
            <a:ext cx="4217767" cy="2368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0206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4590" y="5949280"/>
            <a:ext cx="9144000" cy="10801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514278" y="1750655"/>
            <a:ext cx="8352928" cy="864096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None/>
            </a:pPr>
            <a:r>
              <a:rPr lang="en-GB" sz="3600" b="1" dirty="0">
                <a:latin typeface="Proxima N W01 Bold" pitchFamily="2" charset="0"/>
              </a:rPr>
              <a:t>Post 16 Team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400126" y="2278420"/>
            <a:ext cx="8352928" cy="431660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None/>
            </a:pPr>
            <a:r>
              <a:rPr lang="en-GB" sz="2400" dirty="0"/>
              <a:t>Ms Jennings - Head of Post 16</a:t>
            </a:r>
          </a:p>
          <a:p>
            <a:pPr>
              <a:buFont typeface="Wingdings" pitchFamily="2" charset="2"/>
              <a:buNone/>
            </a:pPr>
            <a:r>
              <a:rPr lang="en-GB" sz="2400" dirty="0"/>
              <a:t>Mr </a:t>
            </a:r>
            <a:r>
              <a:rPr lang="en-GB" sz="2400" dirty="0" err="1"/>
              <a:t>Sturrock</a:t>
            </a:r>
            <a:r>
              <a:rPr lang="en-GB" sz="2400" dirty="0"/>
              <a:t> - Deputy Head of Post 16</a:t>
            </a:r>
          </a:p>
          <a:p>
            <a:pPr>
              <a:buFont typeface="Wingdings" pitchFamily="2" charset="2"/>
              <a:buNone/>
            </a:pPr>
            <a:r>
              <a:rPr lang="en-GB" sz="2400" dirty="0"/>
              <a:t>Mr Melton – Deputy Head teacher</a:t>
            </a:r>
          </a:p>
          <a:p>
            <a:pPr>
              <a:buFont typeface="Wingdings" pitchFamily="2" charset="2"/>
              <a:buNone/>
            </a:pPr>
            <a:r>
              <a:rPr lang="en-GB" sz="2400" dirty="0"/>
              <a:t>Mr Cook– Post 16 Administrator</a:t>
            </a:r>
          </a:p>
          <a:p>
            <a:pPr>
              <a:buFont typeface="Wingdings" pitchFamily="2" charset="2"/>
              <a:buNone/>
            </a:pPr>
            <a:endParaRPr lang="en-GB" sz="2400" dirty="0"/>
          </a:p>
          <a:p>
            <a:pPr>
              <a:buFont typeface="Wingdings" pitchFamily="2" charset="2"/>
              <a:buNone/>
            </a:pPr>
            <a:r>
              <a:rPr lang="en-GB" sz="2400" dirty="0"/>
              <a:t>You can find staff in the Sixth Form office or email any issues, questions or concerns.</a:t>
            </a:r>
          </a:p>
          <a:p>
            <a:pPr>
              <a:buFont typeface="Wingdings" pitchFamily="2" charset="2"/>
              <a:buNone/>
            </a:pPr>
            <a:endParaRPr lang="en-GB" sz="2400" dirty="0"/>
          </a:p>
          <a:p>
            <a:pPr>
              <a:buFont typeface="Wingdings" pitchFamily="2" charset="2"/>
              <a:buNone/>
            </a:pPr>
            <a:r>
              <a:rPr lang="en-GB" sz="2400" dirty="0"/>
              <a:t>We are here to support you in fulfilling your </a:t>
            </a:r>
            <a:r>
              <a:rPr lang="en-GB" sz="2400" u="sng" dirty="0"/>
              <a:t>potential</a:t>
            </a:r>
            <a:r>
              <a:rPr lang="en-GB" sz="2400" dirty="0"/>
              <a:t>, being </a:t>
            </a:r>
            <a:r>
              <a:rPr lang="en-GB" sz="2400" u="sng" dirty="0"/>
              <a:t>successful</a:t>
            </a:r>
            <a:r>
              <a:rPr lang="en-GB" sz="2400" dirty="0"/>
              <a:t> and resolve any issues that may occur.</a:t>
            </a:r>
          </a:p>
          <a:p>
            <a:pPr>
              <a:buFont typeface="Wingdings" pitchFamily="2" charset="2"/>
              <a:buNone/>
            </a:pPr>
            <a:endParaRPr lang="en-GB" sz="2400" dirty="0">
              <a:latin typeface="Proxima N W01 Reg" pitchFamily="2" charset="0"/>
            </a:endParaRPr>
          </a:p>
          <a:p>
            <a:pPr>
              <a:buFont typeface="Wingdings" pitchFamily="2" charset="2"/>
              <a:buNone/>
            </a:pPr>
            <a:endParaRPr lang="en-GB" sz="2400" dirty="0">
              <a:latin typeface="Proxima N W01 Reg" pitchFamily="2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0" y="-234869"/>
            <a:ext cx="5060119" cy="207891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D239FA4-DE7E-4F4A-94D7-BB63968B97AC}"/>
              </a:ext>
            </a:extLst>
          </p:cNvPr>
          <p:cNvSpPr txBox="1"/>
          <p:nvPr/>
        </p:nvSpPr>
        <p:spPr>
          <a:xfrm>
            <a:off x="5526741" y="443753"/>
            <a:ext cx="3102981" cy="258532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u="sng" dirty="0"/>
              <a:t>Tutor Team</a:t>
            </a:r>
          </a:p>
          <a:p>
            <a:r>
              <a:rPr lang="en-US" dirty="0" err="1"/>
              <a:t>Ms</a:t>
            </a:r>
            <a:r>
              <a:rPr lang="en-US" dirty="0"/>
              <a:t> Eglin</a:t>
            </a:r>
          </a:p>
          <a:p>
            <a:r>
              <a:rPr lang="en-US" dirty="0" err="1"/>
              <a:t>Mr</a:t>
            </a:r>
            <a:r>
              <a:rPr lang="en-US" dirty="0"/>
              <a:t> Hope</a:t>
            </a:r>
          </a:p>
          <a:p>
            <a:r>
              <a:rPr lang="en-US" dirty="0" err="1"/>
              <a:t>Ms</a:t>
            </a:r>
            <a:r>
              <a:rPr lang="en-US" dirty="0"/>
              <a:t> Rana</a:t>
            </a:r>
          </a:p>
          <a:p>
            <a:r>
              <a:rPr lang="en-US" dirty="0" err="1"/>
              <a:t>Mr</a:t>
            </a:r>
            <a:r>
              <a:rPr lang="en-US" dirty="0"/>
              <a:t> Middleton</a:t>
            </a:r>
          </a:p>
          <a:p>
            <a:r>
              <a:rPr lang="en-US" dirty="0" err="1"/>
              <a:t>Mr</a:t>
            </a:r>
            <a:r>
              <a:rPr lang="en-US" dirty="0"/>
              <a:t> Harris</a:t>
            </a:r>
          </a:p>
          <a:p>
            <a:r>
              <a:rPr lang="en-US" dirty="0" err="1"/>
              <a:t>Ms</a:t>
            </a:r>
            <a:r>
              <a:rPr lang="en-US" dirty="0"/>
              <a:t> Dyer-Ince</a:t>
            </a:r>
          </a:p>
          <a:p>
            <a:r>
              <a:rPr lang="en-US" dirty="0" err="1"/>
              <a:t>Ms</a:t>
            </a:r>
            <a:r>
              <a:rPr lang="en-US" dirty="0"/>
              <a:t> Savage</a:t>
            </a:r>
          </a:p>
          <a:p>
            <a:r>
              <a:rPr lang="en-US" dirty="0"/>
              <a:t>Miss Mason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45714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FD38656-AA52-48BF-81B3-54D8881029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78395"/>
            <a:ext cx="9144000" cy="4572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2D99296-A852-4B8D-8668-01612A4AD5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41554"/>
            <a:ext cx="5060119" cy="208501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12B840E-AAAD-40D5-8D52-E5B02A94526A}"/>
              </a:ext>
            </a:extLst>
          </p:cNvPr>
          <p:cNvSpPr txBox="1"/>
          <p:nvPr/>
        </p:nvSpPr>
        <p:spPr>
          <a:xfrm>
            <a:off x="3455231" y="767418"/>
            <a:ext cx="5060119" cy="5847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/>
              <a:t>Life as a Sixth Form student</a:t>
            </a:r>
            <a:endParaRPr lang="en-GB" sz="32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9CE4549-C15A-4EA5-8DE8-9F20FAEBE785}"/>
              </a:ext>
            </a:extLst>
          </p:cNvPr>
          <p:cNvSpPr txBox="1"/>
          <p:nvPr/>
        </p:nvSpPr>
        <p:spPr>
          <a:xfrm>
            <a:off x="645459" y="6250285"/>
            <a:ext cx="7853082" cy="40011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We are there to provide </a:t>
            </a:r>
            <a:r>
              <a:rPr lang="en-US" sz="2000" b="1" dirty="0"/>
              <a:t>support</a:t>
            </a:r>
            <a:r>
              <a:rPr lang="en-US" sz="2000" dirty="0"/>
              <a:t> &amp; </a:t>
            </a:r>
            <a:r>
              <a:rPr lang="en-US" sz="2000" b="1" dirty="0"/>
              <a:t>guidance</a:t>
            </a:r>
            <a:r>
              <a:rPr lang="en-US" sz="2000" dirty="0"/>
              <a:t> on your Post 16 journey…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1113968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1B2B88-72CF-4489-AD6E-47728BDD58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4494" y="365126"/>
            <a:ext cx="4830856" cy="1325563"/>
          </a:xfrm>
          <a:solidFill>
            <a:schemeClr val="accent2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US" b="1" dirty="0"/>
              <a:t>The school day</a:t>
            </a:r>
            <a:endParaRPr lang="en-GB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E2DA92-A297-46E1-AEA8-C2D9B739EB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43267" y="1943459"/>
            <a:ext cx="2881427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8.45 – Period 1</a:t>
            </a:r>
          </a:p>
          <a:p>
            <a:pPr marL="0" indent="0">
              <a:buNone/>
            </a:pPr>
            <a:r>
              <a:rPr lang="en-US" dirty="0"/>
              <a:t>9.45 – Period 2</a:t>
            </a:r>
          </a:p>
          <a:p>
            <a:pPr marL="0" indent="0">
              <a:buNone/>
            </a:pPr>
            <a:r>
              <a:rPr lang="en-US" dirty="0"/>
              <a:t>10.45 – Tutor time</a:t>
            </a:r>
          </a:p>
          <a:p>
            <a:pPr marL="0" indent="0">
              <a:buNone/>
            </a:pPr>
            <a:r>
              <a:rPr lang="en-US" dirty="0"/>
              <a:t>11.05 – Break</a:t>
            </a:r>
          </a:p>
          <a:p>
            <a:pPr marL="0" indent="0">
              <a:buNone/>
            </a:pPr>
            <a:r>
              <a:rPr lang="en-US" dirty="0"/>
              <a:t>11.20 – Period 3</a:t>
            </a:r>
          </a:p>
          <a:p>
            <a:pPr marL="0" indent="0">
              <a:buNone/>
            </a:pPr>
            <a:r>
              <a:rPr lang="en-US" dirty="0"/>
              <a:t>12.20 – Lunch</a:t>
            </a:r>
          </a:p>
          <a:p>
            <a:pPr marL="0" indent="0">
              <a:buNone/>
            </a:pPr>
            <a:r>
              <a:rPr lang="en-US" dirty="0"/>
              <a:t>13.05 – Period 4</a:t>
            </a:r>
          </a:p>
          <a:p>
            <a:pPr marL="0" indent="0">
              <a:buNone/>
            </a:pPr>
            <a:r>
              <a:rPr lang="en-US" dirty="0"/>
              <a:t>14.05 – Period 5</a:t>
            </a:r>
          </a:p>
          <a:p>
            <a:pPr marL="0" indent="0">
              <a:buNone/>
            </a:pPr>
            <a:r>
              <a:rPr lang="en-US" dirty="0"/>
              <a:t>15.10 – Period 6</a:t>
            </a:r>
          </a:p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5B0AE7-2A07-42DC-A961-BA28F50B0F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41554"/>
            <a:ext cx="5060119" cy="20850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1C5B647-C679-4882-B342-78CDD62140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881" y="2033115"/>
            <a:ext cx="2881427" cy="288142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DF42AC3-FBE7-403B-8889-5081AEBDB9C4}"/>
              </a:ext>
            </a:extLst>
          </p:cNvPr>
          <p:cNvSpPr txBox="1"/>
          <p:nvPr/>
        </p:nvSpPr>
        <p:spPr>
          <a:xfrm>
            <a:off x="6262575" y="2719080"/>
            <a:ext cx="2612484" cy="255454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Sixth Form students are expected to be in school every day at 8.45 &amp; use non-contact time effectively to be successful in both curriculum and enrichment activities.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8134632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5984036"/>
              </p:ext>
            </p:extLst>
          </p:nvPr>
        </p:nvGraphicFramePr>
        <p:xfrm>
          <a:off x="755573" y="2193595"/>
          <a:ext cx="7659889" cy="38386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182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89117">
                  <a:extLst>
                    <a:ext uri="{9D8B030D-6E8A-4147-A177-3AD203B41FA5}">
                      <a16:colId xmlns:a16="http://schemas.microsoft.com/office/drawing/2014/main" val="3802105127"/>
                    </a:ext>
                  </a:extLst>
                </a:gridCol>
                <a:gridCol w="1577348">
                  <a:extLst>
                    <a:ext uri="{9D8B030D-6E8A-4147-A177-3AD203B41FA5}">
                      <a16:colId xmlns:a16="http://schemas.microsoft.com/office/drawing/2014/main" val="1566248975"/>
                    </a:ext>
                  </a:extLst>
                </a:gridCol>
                <a:gridCol w="156557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60964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42921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kern="1200" dirty="0">
                          <a:solidFill>
                            <a:schemeClr val="tx1"/>
                          </a:solidFill>
                          <a:effectLst/>
                        </a:rPr>
                        <a:t>Monday</a:t>
                      </a:r>
                      <a:endParaRPr lang="en-GB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6162" marR="86162" marT="39767" marB="39767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kern="1200" dirty="0">
                          <a:solidFill>
                            <a:schemeClr val="tx1"/>
                          </a:solidFill>
                          <a:effectLst/>
                        </a:rPr>
                        <a:t>Tuesday</a:t>
                      </a:r>
                      <a:endParaRPr lang="en-GB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6162" marR="86162" marT="39767" marB="39767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kern="1200" dirty="0">
                          <a:solidFill>
                            <a:schemeClr val="tx1"/>
                          </a:solidFill>
                          <a:effectLst/>
                        </a:rPr>
                        <a:t>Wednesday</a:t>
                      </a:r>
                      <a:endParaRPr lang="en-GB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6162" marR="86162" marT="39767" marB="39767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kern="1200" dirty="0">
                          <a:solidFill>
                            <a:schemeClr val="tx1"/>
                          </a:solidFill>
                          <a:effectLst/>
                        </a:rPr>
                        <a:t>Thursday</a:t>
                      </a:r>
                      <a:endParaRPr lang="en-GB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6162" marR="86162" marT="39767" marB="39767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kern="1200" dirty="0">
                          <a:solidFill>
                            <a:schemeClr val="tx1"/>
                          </a:solidFill>
                          <a:effectLst/>
                        </a:rPr>
                        <a:t>Friday</a:t>
                      </a:r>
                      <a:endParaRPr lang="en-GB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6162" marR="86162" marT="39767" marB="39767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5298">
                <a:tc gridSpan="5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b="1" kern="1200" dirty="0">
                          <a:solidFill>
                            <a:schemeClr val="tx1"/>
                          </a:solidFill>
                          <a:effectLst/>
                        </a:rPr>
                        <a:t>Registers taken</a:t>
                      </a:r>
                      <a:endParaRPr lang="en-GB" sz="1800" b="1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86162" marR="86162" marT="39767" marB="39767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5007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700" b="1" dirty="0">
                          <a:solidFill>
                            <a:schemeClr val="tx1"/>
                          </a:solidFill>
                        </a:rPr>
                        <a:t>Post 16 Notices/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700" b="1" dirty="0">
                          <a:solidFill>
                            <a:schemeClr val="tx1"/>
                          </a:solidFill>
                        </a:rPr>
                        <a:t>Question of the week</a:t>
                      </a:r>
                    </a:p>
                  </a:txBody>
                  <a:tcPr marT="42203" marB="42203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700" b="1" dirty="0">
                          <a:solidFill>
                            <a:schemeClr val="tx1"/>
                          </a:solidFill>
                        </a:rPr>
                        <a:t>PSHE</a:t>
                      </a:r>
                    </a:p>
                  </a:txBody>
                  <a:tcPr marT="42203" marB="42203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sz="1700" b="1" dirty="0">
                          <a:solidFill>
                            <a:schemeClr val="tx1"/>
                          </a:solidFill>
                        </a:rPr>
                        <a:t>PSHE</a:t>
                      </a:r>
                      <a:endParaRPr lang="en-GB" sz="1700" b="1" dirty="0">
                        <a:solidFill>
                          <a:schemeClr val="tx1"/>
                        </a:solidFill>
                      </a:endParaRPr>
                    </a:p>
                  </a:txBody>
                  <a:tcPr marT="42203" marB="42203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700" b="1" dirty="0">
                          <a:solidFill>
                            <a:schemeClr val="tx1"/>
                          </a:solidFill>
                        </a:rPr>
                        <a:t>Y12 Assembly</a:t>
                      </a:r>
                    </a:p>
                  </a:txBody>
                  <a:tcPr marT="42203" marB="42203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GB" sz="1700" b="1" dirty="0">
                          <a:solidFill>
                            <a:schemeClr val="tx1"/>
                          </a:solidFill>
                        </a:rPr>
                        <a:t>Quiz</a:t>
                      </a:r>
                    </a:p>
                  </a:txBody>
                  <a:tcPr marT="42203" marB="42203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21362"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dirty="0">
                          <a:solidFill>
                            <a:schemeClr val="tx1"/>
                          </a:solidFill>
                        </a:rPr>
                        <a:t>Tutors</a:t>
                      </a:r>
                      <a:r>
                        <a:rPr lang="en-GB" sz="1800" b="0" baseline="0" dirty="0">
                          <a:solidFill>
                            <a:schemeClr val="tx1"/>
                          </a:solidFill>
                        </a:rPr>
                        <a:t> should m</a:t>
                      </a:r>
                      <a:r>
                        <a:rPr lang="en-GB" sz="1800" b="0" dirty="0">
                          <a:solidFill>
                            <a:schemeClr val="tx1"/>
                          </a:solidFill>
                        </a:rPr>
                        <a:t>onitor attendance each day and</a:t>
                      </a:r>
                      <a:r>
                        <a:rPr lang="en-GB" sz="1800" b="0" baseline="0" dirty="0">
                          <a:solidFill>
                            <a:schemeClr val="tx1"/>
                          </a:solidFill>
                        </a:rPr>
                        <a:t> log intervention.</a:t>
                      </a:r>
                      <a:endParaRPr lang="en-GB" sz="1800" b="0" dirty="0">
                        <a:solidFill>
                          <a:schemeClr val="tx1"/>
                        </a:solidFill>
                      </a:endParaRPr>
                    </a:p>
                  </a:txBody>
                  <a:tcPr marL="86162" marR="86162" marT="39767" marB="39767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82680">
                <a:tc gridSpan="5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Pastoral</a:t>
                      </a:r>
                      <a:r>
                        <a:rPr lang="en-GB" sz="1800" b="0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and c</a:t>
                      </a:r>
                      <a:r>
                        <a:rPr lang="en-GB" sz="18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areers</a:t>
                      </a:r>
                      <a:r>
                        <a:rPr lang="en-GB" sz="1800" b="0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appointments can be booked through Mr Cook.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b="0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If you require any support with your subjects please book an appointment with Ms Jennings or Mr Sturrock.</a:t>
                      </a:r>
                      <a:endParaRPr lang="en-GB" sz="18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6162" marR="86162" marT="39767" marB="39767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" name="Title 1"/>
          <p:cNvSpPr txBox="1">
            <a:spLocks/>
          </p:cNvSpPr>
          <p:nvPr/>
        </p:nvSpPr>
        <p:spPr>
          <a:xfrm>
            <a:off x="782614" y="1394261"/>
            <a:ext cx="7632848" cy="67457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62" b="1" dirty="0"/>
              <a:t>Post 16 Tutor Time Schedule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0927" y="6222504"/>
            <a:ext cx="8242146" cy="43319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2215" b="1" dirty="0"/>
              <a:t>Use Tutor Time effectively and be there on time </a:t>
            </a:r>
            <a:r>
              <a:rPr lang="en-GB" sz="2215" b="1" u="sng" dirty="0"/>
              <a:t>every day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73976E7-84E7-46A8-89FF-654A6832A8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81229"/>
            <a:ext cx="3361765" cy="1385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3625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507288" cy="1143000"/>
          </a:xfrm>
        </p:spPr>
        <p:txBody>
          <a:bodyPr>
            <a:noAutofit/>
          </a:bodyPr>
          <a:lstStyle/>
          <a:p>
            <a:r>
              <a:rPr lang="en-GB" sz="5400" b="1" dirty="0">
                <a:solidFill>
                  <a:schemeClr val="bg1"/>
                </a:solidFill>
              </a:rPr>
              <a:t>What we expect from a Sixth Form Student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856" y="1593364"/>
            <a:ext cx="3028950" cy="15144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4404" y="823114"/>
            <a:ext cx="2666536" cy="15263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6563" y="893627"/>
            <a:ext cx="3028950" cy="21440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284" y="3283565"/>
            <a:ext cx="1896999" cy="189699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98703" y="3374867"/>
            <a:ext cx="2857500" cy="16002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67120" y="5312220"/>
            <a:ext cx="2779674" cy="134250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20931" y="5202422"/>
            <a:ext cx="2924175" cy="15621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65FCCD2-AE5B-4565-A64E-873BB7C8E96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44776" y="-101291"/>
            <a:ext cx="3596952" cy="147536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D24F392-28CD-430D-A8B1-1DA9FBC96120}"/>
              </a:ext>
            </a:extLst>
          </p:cNvPr>
          <p:cNvSpPr txBox="1"/>
          <p:nvPr/>
        </p:nvSpPr>
        <p:spPr>
          <a:xfrm>
            <a:off x="2554942" y="183498"/>
            <a:ext cx="6288523" cy="46166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What we expect from our Sixth Form students</a:t>
            </a:r>
            <a:endParaRPr lang="en-GB" sz="24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F6BDB8E-4DCE-4A25-AE58-B1A4D0486F81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b="49562"/>
          <a:stretch/>
        </p:blipFill>
        <p:spPr>
          <a:xfrm>
            <a:off x="2736604" y="3129697"/>
            <a:ext cx="3110811" cy="2029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788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AF72B3-D253-466B-ABAD-7479AF659A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2483" y="365125"/>
            <a:ext cx="5723656" cy="1652861"/>
          </a:xfrm>
          <a:solidFill>
            <a:schemeClr val="accent2">
              <a:lumMod val="40000"/>
              <a:lumOff val="60000"/>
            </a:schemeClr>
          </a:solidFill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GB" b="1" dirty="0"/>
              <a:t>Qualities of a good student at Carlton Academy Sixth Form?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01F21A-4F0A-46CF-896E-45672940D0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6608" y="2109404"/>
            <a:ext cx="4230688" cy="4351338"/>
          </a:xfrm>
          <a:solidFill>
            <a:schemeClr val="bg1">
              <a:lumMod val="85000"/>
            </a:schemeClr>
          </a:solidFill>
        </p:spPr>
        <p:txBody>
          <a:bodyPr rtlCol="0">
            <a:normAutofit fontScale="70000" lnSpcReduction="2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dirty="0"/>
              <a:t>Self-motivated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GB" dirty="0"/>
              <a:t>Independent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GB" dirty="0"/>
              <a:t>Driven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GB" dirty="0"/>
              <a:t>Works on their own initiative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GB" dirty="0"/>
              <a:t>Reads around the subject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GB" dirty="0"/>
              <a:t>Enjoys learning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GB" dirty="0"/>
              <a:t>Asks questions and seeks answers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GB" dirty="0"/>
              <a:t>Learns from their mistakes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GB" dirty="0"/>
              <a:t>Organises their time effectively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GB" dirty="0"/>
              <a:t>Enthusiasm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GB" dirty="0"/>
              <a:t>Perseverance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GB" dirty="0"/>
              <a:t>Collaboration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B9CFE6-EF67-47B2-B7A1-3AD3D5BD57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CE3292-4F90-4AED-BFF5-61B251E0E7B4}" type="slidenum">
              <a:rPr lang="en-US" altLang="en-US"/>
              <a:pPr>
                <a:defRPr/>
              </a:pPr>
              <a:t>7</a:t>
            </a:fld>
            <a:endParaRPr lang="en-US" altLang="en-US"/>
          </a:p>
        </p:txBody>
      </p:sp>
      <p:pic>
        <p:nvPicPr>
          <p:cNvPr id="12293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7296" y="2450138"/>
            <a:ext cx="4287805" cy="2854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06" y="-67027"/>
            <a:ext cx="5060119" cy="208501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255172" y="5454869"/>
            <a:ext cx="30795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How many of these do you currently have?</a:t>
            </a:r>
          </a:p>
          <a:p>
            <a:r>
              <a:rPr lang="en-GB" dirty="0"/>
              <a:t>Which qualities could you work on?</a:t>
            </a:r>
          </a:p>
        </p:txBody>
      </p:sp>
    </p:spTree>
    <p:extLst>
      <p:ext uri="{BB962C8B-B14F-4D97-AF65-F5344CB8AC3E}">
        <p14:creationId xmlns:p14="http://schemas.microsoft.com/office/powerpoint/2010/main" val="2000484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5400" b="1" dirty="0">
                <a:solidFill>
                  <a:schemeClr val="bg1"/>
                </a:solidFill>
              </a:rPr>
              <a:t>Life as a Sixth Form student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956906"/>
            <a:ext cx="3603812" cy="1967871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083880" y="1845675"/>
            <a:ext cx="5060119" cy="439248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sz="3200" dirty="0"/>
              <a:t>Most will select 3 subjects at A level.</a:t>
            </a:r>
          </a:p>
          <a:p>
            <a:r>
              <a:rPr lang="en-US" sz="3200" dirty="0">
                <a:cs typeface="Calibri"/>
              </a:rPr>
              <a:t>Some will select 4 subjects.</a:t>
            </a:r>
            <a:endParaRPr lang="en-GB" sz="3200" dirty="0">
              <a:cs typeface="Calibri"/>
            </a:endParaRPr>
          </a:p>
          <a:p>
            <a:endParaRPr lang="en-GB" sz="3200" dirty="0">
              <a:cs typeface="Calibri"/>
            </a:endParaRPr>
          </a:p>
          <a:p>
            <a:r>
              <a:rPr lang="en-GB" sz="3200" dirty="0"/>
              <a:t>1 hour of enrichment/super curricular.</a:t>
            </a:r>
          </a:p>
          <a:p>
            <a:r>
              <a:rPr lang="en-US" sz="3200" dirty="0">
                <a:cs typeface="Calibri"/>
              </a:rPr>
              <a:t>EPQ/Further </a:t>
            </a:r>
            <a:r>
              <a:rPr lang="en-US" sz="3200" dirty="0" err="1">
                <a:cs typeface="Calibri"/>
              </a:rPr>
              <a:t>Maths</a:t>
            </a:r>
            <a:r>
              <a:rPr lang="en-US" sz="3200" dirty="0">
                <a:cs typeface="Calibri"/>
              </a:rPr>
              <a:t>.</a:t>
            </a:r>
            <a:endParaRPr lang="en-GB" dirty="0">
              <a:cs typeface="Calibri"/>
            </a:endParaRP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>
              <a:solidFill>
                <a:schemeClr val="bg1"/>
              </a:solidFill>
              <a:cs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0707513-A794-43A8-8490-377FA6CEB1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28107"/>
            <a:ext cx="5060119" cy="208501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DE08EF5-DD86-4AF4-AB34-8E0C595488A6}"/>
              </a:ext>
            </a:extLst>
          </p:cNvPr>
          <p:cNvSpPr txBox="1"/>
          <p:nvPr/>
        </p:nvSpPr>
        <p:spPr>
          <a:xfrm>
            <a:off x="3737584" y="560456"/>
            <a:ext cx="3993776" cy="70788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dirty="0"/>
              <a:t>Subject Choices</a:t>
            </a:r>
            <a:endParaRPr lang="en-GB" sz="4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457D62-6FBF-4645-8D09-49F8BAEBA8F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6078" b="31372"/>
          <a:stretch/>
        </p:blipFill>
        <p:spPr>
          <a:xfrm>
            <a:off x="0" y="4041919"/>
            <a:ext cx="4270292" cy="234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552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A4B1E4-9BA5-4C2B-92C1-82B5D7E58D1A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chemeClr val="accent2">
              <a:lumMod val="60000"/>
              <a:lumOff val="40000"/>
            </a:schemeClr>
          </a:solidFill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These are designed to set you apart from other students when applying for University courses, Apprenticeships &amp; job roles.</a:t>
            </a:r>
          </a:p>
          <a:p>
            <a:r>
              <a:rPr lang="en-US" dirty="0"/>
              <a:t>Buddy reading</a:t>
            </a:r>
          </a:p>
          <a:p>
            <a:r>
              <a:rPr lang="en-US" dirty="0"/>
              <a:t>Mentoring</a:t>
            </a:r>
          </a:p>
          <a:p>
            <a:r>
              <a:rPr lang="en-US" dirty="0"/>
              <a:t>Subject ambassador</a:t>
            </a:r>
          </a:p>
          <a:p>
            <a:r>
              <a:rPr lang="en-US" dirty="0"/>
              <a:t>EPQ</a:t>
            </a:r>
          </a:p>
          <a:p>
            <a:r>
              <a:rPr lang="en-US" dirty="0"/>
              <a:t>Lesson support</a:t>
            </a:r>
          </a:p>
          <a:p>
            <a:r>
              <a:rPr lang="en-US" dirty="0"/>
              <a:t>Duke of Edinburgh</a:t>
            </a:r>
          </a:p>
          <a:p>
            <a:r>
              <a:rPr lang="en-US" dirty="0"/>
              <a:t>Stellar </a:t>
            </a:r>
            <a:r>
              <a:rPr lang="en-US" dirty="0" err="1"/>
              <a:t>Programme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0E68C2-8ED7-4F08-B8D1-8DC3FC87FD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1774" y="0"/>
            <a:ext cx="6181993" cy="18259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D66A879-6C4A-4598-98B3-A08CD47ADF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41554"/>
            <a:ext cx="3574371" cy="14728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7A422BE-5CDE-4DA6-A0ED-64A7B5EDF8F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931" b="14117"/>
          <a:stretch/>
        </p:blipFill>
        <p:spPr>
          <a:xfrm>
            <a:off x="5375238" y="2956194"/>
            <a:ext cx="3768762" cy="3538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5227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5318</TotalTime>
  <Words>719</Words>
  <Application>Microsoft Office PowerPoint</Application>
  <PresentationFormat>On-screen Show (4:3)</PresentationFormat>
  <Paragraphs>154</Paragraphs>
  <Slides>17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Arial</vt:lpstr>
      <vt:lpstr>Calibri</vt:lpstr>
      <vt:lpstr>Calibri Light</vt:lpstr>
      <vt:lpstr>Proxima N W01 Bold</vt:lpstr>
      <vt:lpstr>Proxima N W01 Reg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The school day</vt:lpstr>
      <vt:lpstr>PowerPoint Presentation</vt:lpstr>
      <vt:lpstr>What we expect from a Sixth Form Student</vt:lpstr>
      <vt:lpstr>Qualities of a good student at Carlton Academy Sixth Form?</vt:lpstr>
      <vt:lpstr>Life as a Sixth Form student</vt:lpstr>
      <vt:lpstr>PowerPoint Presentation</vt:lpstr>
      <vt:lpstr>Sixth Form Role Models</vt:lpstr>
      <vt:lpstr>Student Committee Events</vt:lpstr>
      <vt:lpstr>PowerPoint Presentation</vt:lpstr>
      <vt:lpstr>Reminder: Entry Criteria</vt:lpstr>
      <vt:lpstr>How can I prepare to start Sixth Form in September?</vt:lpstr>
      <vt:lpstr>How can I prepare over the summer?</vt:lpstr>
      <vt:lpstr>After the Induction…</vt:lpstr>
      <vt:lpstr>We look forward to welcoming you in September!</vt:lpstr>
    </vt:vector>
  </TitlesOfParts>
  <Company>Tupton Hall School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Miss Gallimore</dc:creator>
  <cp:lastModifiedBy>A Jennings</cp:lastModifiedBy>
  <cp:revision>100</cp:revision>
  <dcterms:created xsi:type="dcterms:W3CDTF">2021-08-02T12:26:28Z</dcterms:created>
  <dcterms:modified xsi:type="dcterms:W3CDTF">2023-07-21T12:08:54Z</dcterms:modified>
</cp:coreProperties>
</file>