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7"/>
  </p:notesMasterIdLst>
  <p:sldIdLst>
    <p:sldId id="263" r:id="rId5"/>
    <p:sldId id="27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B326720-DED3-D4F3-574A-86E34F05ECE8}" v="123" dt="2025-03-04T16:14:23.249"/>
    <p1510:client id="{999EB723-DAC6-D35B-EBA2-AFCA0668FABD}" v="15" dt="2025-03-04T16:03:39.8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 McArdle" userId="S::s.mcardle@theacademycarlton.org::6a04eb23-776a-4367-bf85-6598f81b40a2" providerId="AD" clId="Web-{8B326720-DED3-D4F3-574A-86E34F05ECE8}"/>
    <pc:docChg chg="modSld">
      <pc:chgData name="S McArdle" userId="S::s.mcardle@theacademycarlton.org::6a04eb23-776a-4367-bf85-6598f81b40a2" providerId="AD" clId="Web-{8B326720-DED3-D4F3-574A-86E34F05ECE8}" dt="2025-03-04T16:14:23.249" v="116"/>
      <pc:docMkLst>
        <pc:docMk/>
      </pc:docMkLst>
      <pc:sldChg chg="modSp">
        <pc:chgData name="S McArdle" userId="S::s.mcardle@theacademycarlton.org::6a04eb23-776a-4367-bf85-6598f81b40a2" providerId="AD" clId="Web-{8B326720-DED3-D4F3-574A-86E34F05ECE8}" dt="2025-03-04T16:14:23.249" v="116"/>
        <pc:sldMkLst>
          <pc:docMk/>
          <pc:sldMk cId="3107248026" sldId="263"/>
        </pc:sldMkLst>
        <pc:graphicFrameChg chg="mod modGraphic">
          <ac:chgData name="S McArdle" userId="S::s.mcardle@theacademycarlton.org::6a04eb23-776a-4367-bf85-6598f81b40a2" providerId="AD" clId="Web-{8B326720-DED3-D4F3-574A-86E34F05ECE8}" dt="2025-03-04T16:14:23.249" v="116"/>
          <ac:graphicFrameMkLst>
            <pc:docMk/>
            <pc:sldMk cId="3107248026" sldId="263"/>
            <ac:graphicFrameMk id="8" creationId="{F84F8DE8-E000-4B52-AD6E-52FDF512A8BC}"/>
          </ac:graphicFrameMkLst>
        </pc:graphicFrameChg>
      </pc:sldChg>
      <pc:sldChg chg="modSp">
        <pc:chgData name="S McArdle" userId="S::s.mcardle@theacademycarlton.org::6a04eb23-776a-4367-bf85-6598f81b40a2" providerId="AD" clId="Web-{8B326720-DED3-D4F3-574A-86E34F05ECE8}" dt="2025-03-04T16:12:23.902" v="24" actId="20577"/>
        <pc:sldMkLst>
          <pc:docMk/>
          <pc:sldMk cId="853729269" sldId="277"/>
        </pc:sldMkLst>
        <pc:spChg chg="mod">
          <ac:chgData name="S McArdle" userId="S::s.mcardle@theacademycarlton.org::6a04eb23-776a-4367-bf85-6598f81b40a2" providerId="AD" clId="Web-{8B326720-DED3-D4F3-574A-86E34F05ECE8}" dt="2025-03-04T16:12:23.902" v="24" actId="20577"/>
          <ac:spMkLst>
            <pc:docMk/>
            <pc:sldMk cId="853729269" sldId="277"/>
            <ac:spMk id="2" creationId="{67EFA1C3-6A91-43C4-9F8C-778FF99DB604}"/>
          </ac:spMkLst>
        </pc:spChg>
      </pc:sldChg>
    </pc:docChg>
  </pc:docChgLst>
  <pc:docChgLst>
    <pc:chgData name="S McArdle" userId="S::s.mcardle@theacademycarlton.org::6a04eb23-776a-4367-bf85-6598f81b40a2" providerId="AD" clId="Web-{999EB723-DAC6-D35B-EBA2-AFCA0668FABD}"/>
    <pc:docChg chg="addSld delSld">
      <pc:chgData name="S McArdle" userId="S::s.mcardle@theacademycarlton.org::6a04eb23-776a-4367-bf85-6598f81b40a2" providerId="AD" clId="Web-{999EB723-DAC6-D35B-EBA2-AFCA0668FABD}" dt="2025-03-04T16:03:39.833" v="14"/>
      <pc:docMkLst>
        <pc:docMk/>
      </pc:docMkLst>
      <pc:sldChg chg="del">
        <pc:chgData name="S McArdle" userId="S::s.mcardle@theacademycarlton.org::6a04eb23-776a-4367-bf85-6598f81b40a2" providerId="AD" clId="Web-{999EB723-DAC6-D35B-EBA2-AFCA0668FABD}" dt="2025-03-04T16:02:50.986" v="6"/>
        <pc:sldMkLst>
          <pc:docMk/>
          <pc:sldMk cId="109857222" sldId="256"/>
        </pc:sldMkLst>
      </pc:sldChg>
      <pc:sldChg chg="add">
        <pc:chgData name="S McArdle" userId="S::s.mcardle@theacademycarlton.org::6a04eb23-776a-4367-bf85-6598f81b40a2" providerId="AD" clId="Web-{999EB723-DAC6-D35B-EBA2-AFCA0668FABD}" dt="2025-03-04T15:42:45.803" v="0"/>
        <pc:sldMkLst>
          <pc:docMk/>
          <pc:sldMk cId="3107248026" sldId="263"/>
        </pc:sldMkLst>
      </pc:sldChg>
      <pc:sldChg chg="add del">
        <pc:chgData name="S McArdle" userId="S::s.mcardle@theacademycarlton.org::6a04eb23-776a-4367-bf85-6598f81b40a2" providerId="AD" clId="Web-{999EB723-DAC6-D35B-EBA2-AFCA0668FABD}" dt="2025-03-04T16:03:25.941" v="8"/>
        <pc:sldMkLst>
          <pc:docMk/>
          <pc:sldMk cId="2976302802" sldId="272"/>
        </pc:sldMkLst>
      </pc:sldChg>
      <pc:sldChg chg="add del">
        <pc:chgData name="S McArdle" userId="S::s.mcardle@theacademycarlton.org::6a04eb23-776a-4367-bf85-6598f81b40a2" providerId="AD" clId="Web-{999EB723-DAC6-D35B-EBA2-AFCA0668FABD}" dt="2025-03-04T16:03:30.129" v="9"/>
        <pc:sldMkLst>
          <pc:docMk/>
          <pc:sldMk cId="873592457" sldId="273"/>
        </pc:sldMkLst>
      </pc:sldChg>
      <pc:sldChg chg="add del">
        <pc:chgData name="S McArdle" userId="S::s.mcardle@theacademycarlton.org::6a04eb23-776a-4367-bf85-6598f81b40a2" providerId="AD" clId="Web-{999EB723-DAC6-D35B-EBA2-AFCA0668FABD}" dt="2025-03-04T16:03:34.551" v="11"/>
        <pc:sldMkLst>
          <pc:docMk/>
          <pc:sldMk cId="4190770167" sldId="274"/>
        </pc:sldMkLst>
      </pc:sldChg>
      <pc:sldChg chg="add del">
        <pc:chgData name="S McArdle" userId="S::s.mcardle@theacademycarlton.org::6a04eb23-776a-4367-bf85-6598f81b40a2" providerId="AD" clId="Web-{999EB723-DAC6-D35B-EBA2-AFCA0668FABD}" dt="2025-03-04T16:03:32.973" v="10"/>
        <pc:sldMkLst>
          <pc:docMk/>
          <pc:sldMk cId="991107625" sldId="275"/>
        </pc:sldMkLst>
      </pc:sldChg>
      <pc:sldChg chg="add del">
        <pc:chgData name="S McArdle" userId="S::s.mcardle@theacademycarlton.org::6a04eb23-776a-4367-bf85-6598f81b40a2" providerId="AD" clId="Web-{999EB723-DAC6-D35B-EBA2-AFCA0668FABD}" dt="2025-03-04T16:03:39.833" v="14"/>
        <pc:sldMkLst>
          <pc:docMk/>
          <pc:sldMk cId="2930163335" sldId="276"/>
        </pc:sldMkLst>
      </pc:sldChg>
      <pc:sldChg chg="add del">
        <pc:chgData name="S McArdle" userId="S::s.mcardle@theacademycarlton.org::6a04eb23-776a-4367-bf85-6598f81b40a2" providerId="AD" clId="Web-{999EB723-DAC6-D35B-EBA2-AFCA0668FABD}" dt="2025-03-04T16:03:37.958" v="13"/>
        <pc:sldMkLst>
          <pc:docMk/>
          <pc:sldMk cId="853729269" sldId="27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2A5758-9AFC-415E-BA1A-7C22D544EE70}" type="datetimeFigureOut">
              <a:t>3/4/2025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9A11D6-54F5-4160-87DE-52FC1296BF3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8574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817325-25D0-47FE-9748-2AA72CBED82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25988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817325-25D0-47FE-9748-2AA72CBED82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47084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.mcardle@theacademycarlton.or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2.jpeg"/><Relationship Id="rId4" Type="http://schemas.openxmlformats.org/officeDocument/2006/relationships/hyperlink" Target="mailto:s.mcardle@theacademycarlton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F84F8DE8-E000-4B52-AD6E-52FDF512A8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8644505"/>
              </p:ext>
            </p:extLst>
          </p:nvPr>
        </p:nvGraphicFramePr>
        <p:xfrm>
          <a:off x="128558" y="75475"/>
          <a:ext cx="11934876" cy="66665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53061">
                  <a:extLst>
                    <a:ext uri="{9D8B030D-6E8A-4147-A177-3AD203B41FA5}">
                      <a16:colId xmlns:a16="http://schemas.microsoft.com/office/drawing/2014/main" val="1503341679"/>
                    </a:ext>
                  </a:extLst>
                </a:gridCol>
                <a:gridCol w="1474304">
                  <a:extLst>
                    <a:ext uri="{9D8B030D-6E8A-4147-A177-3AD203B41FA5}">
                      <a16:colId xmlns:a16="http://schemas.microsoft.com/office/drawing/2014/main" val="173538153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912139991"/>
                    </a:ext>
                  </a:extLst>
                </a:gridCol>
                <a:gridCol w="3864511">
                  <a:extLst>
                    <a:ext uri="{9D8B030D-6E8A-4147-A177-3AD203B41FA5}">
                      <a16:colId xmlns:a16="http://schemas.microsoft.com/office/drawing/2014/main" val="2366201304"/>
                    </a:ext>
                  </a:extLst>
                </a:gridCol>
              </a:tblGrid>
              <a:tr h="926661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>
                          <a:latin typeface="Arial"/>
                          <a:cs typeface="Arial"/>
                        </a:rPr>
                        <a:t>Careers Advisor Availability </a:t>
                      </a:r>
                      <a:r>
                        <a:rPr lang="en-US" sz="2400" b="1">
                          <a:latin typeface="Arial"/>
                          <a:cs typeface="Arial"/>
                        </a:rPr>
                        <a:t>(2025-26)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2000" b="1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Referrals should be made to </a:t>
                      </a:r>
                      <a:r>
                        <a:rPr lang="en-US" sz="2000" b="1">
                          <a:solidFill>
                            <a:srgbClr val="7030A0"/>
                          </a:solidFill>
                          <a:latin typeface="Arial"/>
                          <a:cs typeface="Arial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s.mcardle@theacademycarlton.org</a:t>
                      </a:r>
                      <a:r>
                        <a:rPr lang="en-US" sz="2000" b="1">
                          <a:solidFill>
                            <a:srgbClr val="7030A0"/>
                          </a:solidFill>
                          <a:latin typeface="Arial"/>
                          <a:cs typeface="Arial"/>
                        </a:rPr>
                        <a:t> </a:t>
                      </a:r>
                      <a:endParaRPr lang="en-US"/>
                    </a:p>
                  </a:txBody>
                  <a:tcPr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9922078"/>
                  </a:ext>
                </a:extLst>
              </a:tr>
              <a:tr h="844826">
                <a:tc>
                  <a:txBody>
                    <a:bodyPr/>
                    <a:lstStyle/>
                    <a:p>
                      <a:pPr algn="ctr"/>
                      <a:endParaRPr lang="en-US" sz="1600" b="1">
                        <a:latin typeface="Arial"/>
                        <a:cs typeface="Arial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600" b="1">
                          <a:latin typeface="Arial"/>
                          <a:cs typeface="Arial"/>
                        </a:rPr>
                        <a:t>Career Guidance Opportunities </a:t>
                      </a:r>
                      <a:endParaRPr lang="en-GB" sz="1600" b="1">
                        <a:latin typeface="Arial"/>
                        <a:cs typeface="Arial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1">
                        <a:latin typeface="Arial"/>
                        <a:cs typeface="Arial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600" b="1">
                          <a:latin typeface="Arial"/>
                          <a:cs typeface="Arial"/>
                        </a:rPr>
                        <a:t>Year Groups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1">
                        <a:latin typeface="Arial"/>
                        <a:cs typeface="Arial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600" b="1">
                          <a:latin typeface="Arial"/>
                          <a:cs typeface="Arial"/>
                        </a:rPr>
                        <a:t>Duration </a:t>
                      </a:r>
                      <a:endParaRPr lang="en-GB" sz="1600" b="1">
                        <a:latin typeface="Arial"/>
                        <a:cs typeface="Arial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1">
                        <a:solidFill>
                          <a:schemeClr val="accent2"/>
                        </a:solidFill>
                        <a:latin typeface="Arial"/>
                        <a:cs typeface="Arial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600" b="1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When</a:t>
                      </a:r>
                      <a:r>
                        <a:rPr lang="en-US" sz="1600" b="1">
                          <a:latin typeface="Arial"/>
                          <a:cs typeface="Arial"/>
                        </a:rPr>
                        <a:t> /</a:t>
                      </a:r>
                      <a:r>
                        <a:rPr lang="en-US" sz="1600" b="1">
                          <a:solidFill>
                            <a:schemeClr val="accent6"/>
                          </a:solidFill>
                          <a:latin typeface="Arial"/>
                          <a:cs typeface="Arial"/>
                        </a:rPr>
                        <a:t> Where</a:t>
                      </a:r>
                      <a:endParaRPr lang="en-GB" sz="1600" b="1">
                        <a:solidFill>
                          <a:schemeClr val="accent6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2418693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sz="1600" b="1">
                        <a:latin typeface="Arial"/>
                        <a:cs typeface="Arial"/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600" b="1">
                          <a:latin typeface="Arial"/>
                          <a:cs typeface="Arial"/>
                        </a:rPr>
                        <a:t>1:1 Personal career guidance</a:t>
                      </a:r>
                      <a:endParaRPr lang="en-US"/>
                    </a:p>
                    <a:p>
                      <a:pPr marL="285750" marR="0" lvl="0" indent="-2857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endParaRPr lang="en-US" sz="1600" b="1">
                        <a:latin typeface="Arial"/>
                        <a:cs typeface="Arial"/>
                      </a:endParaRPr>
                    </a:p>
                    <a:p>
                      <a:pPr marL="285750" marR="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US" sz="1600" b="1">
                          <a:latin typeface="Arial"/>
                          <a:cs typeface="Arial"/>
                        </a:rPr>
                        <a:t>Discuss interests and explore options</a:t>
                      </a:r>
                    </a:p>
                    <a:p>
                      <a:pPr marL="285750" marR="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US" sz="1600" b="1">
                          <a:latin typeface="Arial"/>
                          <a:cs typeface="Arial"/>
                        </a:rPr>
                        <a:t>Reflect on experiences and strengths </a:t>
                      </a:r>
                    </a:p>
                    <a:p>
                      <a:pPr marL="285750" marR="0" lvl="0" indent="-28575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b="1">
                          <a:latin typeface="Arial"/>
                          <a:cs typeface="Arial"/>
                        </a:rPr>
                        <a:t>Create a tailored action plan for your next steps in education, training or future employment</a:t>
                      </a:r>
                      <a:endParaRPr lang="en-GB" sz="1600" b="1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="1">
                        <a:latin typeface="Arial"/>
                        <a:cs typeface="Arial"/>
                      </a:endParaRPr>
                    </a:p>
                    <a:p>
                      <a:pPr lvl="0" algn="ctr">
                        <a:buNone/>
                      </a:pPr>
                      <a:endParaRPr lang="en-US" sz="1600" b="1">
                        <a:latin typeface="Arial"/>
                        <a:cs typeface="Arial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600" b="1">
                          <a:latin typeface="Arial"/>
                          <a:cs typeface="Arial"/>
                        </a:rPr>
                        <a:t>10</a:t>
                      </a:r>
                      <a:endParaRPr lang="en-US"/>
                    </a:p>
                    <a:p>
                      <a:pPr algn="ctr"/>
                      <a:r>
                        <a:rPr lang="en-US" sz="1600" b="1">
                          <a:latin typeface="Arial"/>
                          <a:cs typeface="Arial"/>
                        </a:rPr>
                        <a:t>11</a:t>
                      </a:r>
                    </a:p>
                    <a:p>
                      <a:pPr algn="ctr"/>
                      <a:r>
                        <a:rPr lang="en-US" sz="1600" b="1">
                          <a:latin typeface="Arial"/>
                          <a:cs typeface="Arial"/>
                        </a:rPr>
                        <a:t>12</a:t>
                      </a:r>
                    </a:p>
                    <a:p>
                      <a:pPr algn="ctr"/>
                      <a:r>
                        <a:rPr lang="en-US" sz="16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en-GB" sz="1600" b="1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="1">
                        <a:latin typeface="Arial"/>
                        <a:cs typeface="Arial"/>
                      </a:endParaRPr>
                    </a:p>
                    <a:p>
                      <a:pPr lvl="0" algn="ctr">
                        <a:buNone/>
                      </a:pPr>
                      <a:endParaRPr lang="en-US" sz="1600" b="1">
                        <a:latin typeface="Arial"/>
                        <a:cs typeface="Arial"/>
                      </a:endParaRPr>
                    </a:p>
                    <a:p>
                      <a:pPr lvl="0" algn="ctr">
                        <a:buNone/>
                      </a:pPr>
                      <a:endParaRPr lang="en-US" sz="1600" b="1">
                        <a:latin typeface="Arial"/>
                        <a:cs typeface="Arial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600" b="1">
                          <a:latin typeface="Arial"/>
                          <a:cs typeface="Arial"/>
                        </a:rPr>
                        <a:t>60 mins </a:t>
                      </a:r>
                      <a:endParaRPr lang="en-GB" sz="1600" b="1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600" b="1">
                        <a:solidFill>
                          <a:schemeClr val="accent2"/>
                        </a:solidFill>
                        <a:latin typeface="Arial"/>
                        <a:cs typeface="Arial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1600" b="1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Year 10 - Spring and Summer term </a:t>
                      </a:r>
                    </a:p>
                    <a:p>
                      <a:pPr algn="l"/>
                      <a:r>
                        <a:rPr lang="en-US" sz="1600" b="1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Year 11 - Autumn and Spring term</a:t>
                      </a:r>
                    </a:p>
                    <a:p>
                      <a:pPr algn="l"/>
                      <a:r>
                        <a:rPr lang="en-US" sz="1600" b="1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Year 12 - Spring and Summer term</a:t>
                      </a:r>
                    </a:p>
                    <a:p>
                      <a:pPr algn="l"/>
                      <a:r>
                        <a:rPr lang="en-US" sz="1600" b="1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Year 13 - Autumn and Spring term </a:t>
                      </a:r>
                    </a:p>
                    <a:p>
                      <a:pPr lvl="0" algn="l">
                        <a:buNone/>
                      </a:pPr>
                      <a:endParaRPr lang="en-US" sz="1600" b="1" i="0" u="none" strike="noStrike" noProof="0">
                        <a:solidFill>
                          <a:schemeClr val="accent2"/>
                        </a:solidFill>
                        <a:latin typeface="Arial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1600" b="1" i="0" u="none" strike="noStrike" noProof="0">
                          <a:solidFill>
                            <a:schemeClr val="accent2"/>
                          </a:solidFill>
                          <a:latin typeface="Arial"/>
                        </a:rPr>
                        <a:t>During the school day </a:t>
                      </a:r>
                      <a:endParaRPr lang="en-US" b="1"/>
                    </a:p>
                    <a:p>
                      <a:pPr lvl="0" algn="l">
                        <a:buNone/>
                      </a:pPr>
                      <a:r>
                        <a:rPr lang="en-US" sz="1600" b="1" i="0" u="none" strike="noStrike" noProof="0">
                          <a:solidFill>
                            <a:schemeClr val="accent2"/>
                          </a:solidFill>
                          <a:latin typeface="Arial"/>
                        </a:rPr>
                        <a:t>Wednesday / Thursday / Friday</a:t>
                      </a:r>
                    </a:p>
                    <a:p>
                      <a:pPr lvl="0" algn="l">
                        <a:buNone/>
                      </a:pPr>
                      <a:endParaRPr lang="en-US" sz="1600" b="1" i="0" u="none" strike="noStrike" noProof="0">
                        <a:solidFill>
                          <a:schemeClr val="accent2"/>
                        </a:solidFill>
                        <a:latin typeface="Arial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1600" b="1" i="0" u="none" strike="noStrike" noProof="0">
                          <a:solidFill>
                            <a:schemeClr val="accent6"/>
                          </a:solidFill>
                          <a:latin typeface="Arial"/>
                        </a:rPr>
                        <a:t>Career Guidance Office - H Block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7079021"/>
                  </a:ext>
                </a:extLst>
              </a:tr>
              <a:tr h="1945982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1600" b="1" i="0" u="none" strike="noStrike" noProof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1600" b="1" i="0" u="none" strike="noStrike" noProof="0">
                          <a:solidFill>
                            <a:srgbClr val="000000"/>
                          </a:solidFill>
                          <a:latin typeface="Arial"/>
                        </a:rPr>
                        <a:t>Drop-in:</a:t>
                      </a:r>
                      <a:endParaRPr lang="en-US" sz="1600" b="0" i="0" u="none" strike="noStrike" noProof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285750" lvl="0" indent="-285750" algn="l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endParaRPr lang="en-US" sz="1600" b="0" i="0" u="none" strike="noStrike" noProof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285750" lvl="0" indent="-285750" algn="l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US" sz="1600" b="1" i="0" u="none" strike="noStrike" noProof="0">
                          <a:solidFill>
                            <a:srgbClr val="000000"/>
                          </a:solidFill>
                          <a:latin typeface="Arial"/>
                        </a:rPr>
                        <a:t>Course / apprenticeship search</a:t>
                      </a:r>
                      <a:endParaRPr lang="en-US" sz="1600" b="0" i="0" u="none" strike="noStrike" noProof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285750" lvl="0" indent="-285750" algn="l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US" sz="1600" b="1" i="0" u="none" strike="noStrike" noProof="0">
                          <a:solidFill>
                            <a:srgbClr val="000000"/>
                          </a:solidFill>
                          <a:latin typeface="Arial"/>
                        </a:rPr>
                        <a:t>Application making / CV writing</a:t>
                      </a:r>
                      <a:endParaRPr lang="en-US" sz="1600" b="0" i="0" u="none" strike="noStrike" noProof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285750" lvl="0" indent="-285750" algn="l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US" sz="1600" b="1" i="0" u="none" strike="noStrike" noProof="0">
                          <a:solidFill>
                            <a:srgbClr val="000000"/>
                          </a:solidFill>
                          <a:latin typeface="Arial"/>
                        </a:rPr>
                        <a:t>Interview preparation</a:t>
                      </a:r>
                      <a:endParaRPr lang="en-US" sz="1600" b="0" i="0" u="none" strike="noStrike" noProof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285750" lvl="0" indent="-285750" algn="l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US" sz="1600" b="1" i="0" u="none" strike="noStrike" noProof="0">
                          <a:solidFill>
                            <a:srgbClr val="000000"/>
                          </a:solidFill>
                          <a:latin typeface="Arial"/>
                        </a:rPr>
                        <a:t>Quick questions</a:t>
                      </a:r>
                    </a:p>
                    <a:p>
                      <a:pPr marL="285750" lvl="0" indent="-285750" algn="l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US" sz="1600" b="1" i="0" u="none" strike="noStrike" noProof="0">
                          <a:solidFill>
                            <a:srgbClr val="000000"/>
                          </a:solidFill>
                          <a:latin typeface="Arial"/>
                        </a:rPr>
                        <a:t>Any confusion, worries or concerns</a:t>
                      </a:r>
                    </a:p>
                    <a:p>
                      <a:pPr marL="285750" lvl="0" indent="-285750" algn="l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endParaRPr lang="en-US" sz="1600" b="1" i="0" u="none" strike="noStrike" noProof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600" b="1" i="0" u="none" strike="noStrike" noProof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US" sz="1600" b="1" i="0" u="none" strike="noStrike" noProof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600" b="1" i="0" u="none" strike="noStrike" noProof="0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 lang="en-US" sz="1600" b="0" i="0" u="none" strike="noStrike" noProof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600" b="1" i="0" u="none" strike="noStrike" noProof="0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  <a:endParaRPr lang="en-US" sz="1600" b="0" i="0" u="none" strike="noStrike" noProof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600" b="1" i="0" u="none" strike="noStrike" noProof="0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  <a:endParaRPr lang="en-US" sz="1600" b="0" i="0" u="none" strike="noStrike" noProof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US" sz="1600" b="1" i="0" u="none" strike="noStrike" noProof="0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b="1">
                        <a:latin typeface="Arial"/>
                        <a:cs typeface="Arial"/>
                      </a:endParaRPr>
                    </a:p>
                    <a:p>
                      <a:pPr lvl="0" algn="ctr">
                        <a:buNone/>
                      </a:pPr>
                      <a:endParaRPr lang="en-US" sz="1600" b="1">
                        <a:latin typeface="Arial"/>
                        <a:cs typeface="Arial"/>
                      </a:endParaRPr>
                    </a:p>
                    <a:p>
                      <a:pPr lvl="0" algn="ctr">
                        <a:buNone/>
                      </a:pPr>
                      <a:endParaRPr lang="en-US" sz="1600" b="1">
                        <a:latin typeface="Arial"/>
                        <a:cs typeface="Arial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600" b="1">
                          <a:latin typeface="Arial"/>
                          <a:cs typeface="Arial"/>
                        </a:rPr>
                        <a:t>Up to 60 mins</a:t>
                      </a:r>
                      <a:endParaRPr lang="en-GB" sz="1600" b="1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sz="1600" b="1">
                        <a:solidFill>
                          <a:schemeClr val="accent2"/>
                        </a:solidFill>
                        <a:latin typeface="Arial"/>
                        <a:cs typeface="Arial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All year round </a:t>
                      </a:r>
                    </a:p>
                    <a:p>
                      <a:pPr algn="l"/>
                      <a:r>
                        <a:rPr lang="en-US" sz="1600" b="1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Fridays 15:10 – 16:10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600" b="1" i="0" u="none" strike="noStrike" noProof="0">
                        <a:solidFill>
                          <a:schemeClr val="accent2"/>
                        </a:solidFill>
                        <a:latin typeface="Arial"/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i="0" u="none" strike="noStrike" noProof="0">
                          <a:solidFill>
                            <a:schemeClr val="accent2"/>
                          </a:solidFill>
                          <a:latin typeface="Arial"/>
                        </a:rPr>
                        <a:t>After school</a:t>
                      </a:r>
                      <a:endParaRPr lang="en-US" sz="1400" b="1" i="0" u="none" strike="noStrike" noProof="0">
                        <a:solidFill>
                          <a:schemeClr val="accent2"/>
                        </a:solidFill>
                        <a:latin typeface="Arial"/>
                      </a:endParaRP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600" b="1">
                          <a:solidFill>
                            <a:schemeClr val="accent6"/>
                          </a:solidFill>
                          <a:latin typeface="Arial"/>
                          <a:cs typeface="Arial"/>
                        </a:rPr>
                        <a:t>Careers Office - H Block</a:t>
                      </a:r>
                      <a:endParaRPr lang="en-GB" sz="1600" b="1">
                        <a:solidFill>
                          <a:schemeClr val="accent6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1402660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CB3A8841-DDE2-4860-A788-A7CB1AD56A60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795" y="176113"/>
            <a:ext cx="866272" cy="1027251"/>
          </a:xfrm>
          <a:prstGeom prst="rect">
            <a:avLst/>
          </a:prstGeom>
        </p:spPr>
      </p:pic>
      <p:pic>
        <p:nvPicPr>
          <p:cNvPr id="12" name="Picture 2" descr="CDI Reg Prof NEW">
            <a:extLst>
              <a:ext uri="{FF2B5EF4-FFF2-40B4-BE49-F238E27FC236}">
                <a16:creationId xmlns:a16="http://schemas.microsoft.com/office/drawing/2014/main" id="{3AF587D3-19AD-44FC-AE0E-27C7589193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01338" y="176114"/>
            <a:ext cx="1187867" cy="1027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7248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FA1C3-6A91-43C4-9F8C-778FF99DB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2398" y="102052"/>
            <a:ext cx="11109668" cy="849660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en-US" sz="4800" b="1">
                <a:solidFill>
                  <a:schemeClr val="bg1"/>
                </a:solidFill>
              </a:rPr>
              <a:t>Career Guidance Drop-in</a:t>
            </a:r>
            <a:endParaRPr lang="en-GB" sz="4800" b="1">
              <a:solidFill>
                <a:schemeClr val="bg1"/>
              </a:solidFill>
            </a:endParaRPr>
          </a:p>
        </p:txBody>
      </p:sp>
      <p:pic>
        <p:nvPicPr>
          <p:cNvPr id="4" name="Picture 2" descr="https://feweek.co.uk/wp-content/uploads/2021/04/advice-careers-hub-feat-1000x525.jpg">
            <a:extLst>
              <a:ext uri="{FF2B5EF4-FFF2-40B4-BE49-F238E27FC236}">
                <a16:creationId xmlns:a16="http://schemas.microsoft.com/office/drawing/2014/main" id="{A5879518-662D-4DCB-BD4B-0DF2ADEDC0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9117" y="1064768"/>
            <a:ext cx="5882949" cy="3020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ubtitle 2">
            <a:extLst>
              <a:ext uri="{FF2B5EF4-FFF2-40B4-BE49-F238E27FC236}">
                <a16:creationId xmlns:a16="http://schemas.microsoft.com/office/drawing/2014/main" id="{0A4DA6DB-AA24-4C69-83B7-D1A3D8CB6509}"/>
              </a:ext>
            </a:extLst>
          </p:cNvPr>
          <p:cNvSpPr txBox="1">
            <a:spLocks/>
          </p:cNvSpPr>
          <p:nvPr/>
        </p:nvSpPr>
        <p:spPr>
          <a:xfrm>
            <a:off x="6846742" y="4848690"/>
            <a:ext cx="3379291" cy="10166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600"/>
              <a:t>Stephen McArdle – Careers Advisor</a:t>
            </a:r>
          </a:p>
          <a:p>
            <a:pPr marL="0" indent="0" algn="ctr">
              <a:buNone/>
            </a:pPr>
            <a:r>
              <a:rPr lang="en-US" sz="1600">
                <a:hlinkClick r:id="rId4"/>
              </a:rPr>
              <a:t>s.mcardle@theacademycarlton.org</a:t>
            </a:r>
            <a:r>
              <a:rPr lang="en-US" sz="1600"/>
              <a:t>  </a:t>
            </a:r>
            <a:endParaRPr lang="en-GB" sz="160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D837144-3F5A-4853-8985-40EC4D086D1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2938" y="4906199"/>
            <a:ext cx="1219778" cy="917059"/>
          </a:xfrm>
          <a:prstGeom prst="rect">
            <a:avLst/>
          </a:prstGeom>
        </p:spPr>
      </p:pic>
      <p:sp>
        <p:nvSpPr>
          <p:cNvPr id="8" name="Subtitle 2">
            <a:extLst>
              <a:ext uri="{FF2B5EF4-FFF2-40B4-BE49-F238E27FC236}">
                <a16:creationId xmlns:a16="http://schemas.microsoft.com/office/drawing/2014/main" id="{DF9CAA93-BE9A-47B7-87AD-B8712D01A42C}"/>
              </a:ext>
            </a:extLst>
          </p:cNvPr>
          <p:cNvSpPr txBox="1">
            <a:spLocks/>
          </p:cNvSpPr>
          <p:nvPr/>
        </p:nvSpPr>
        <p:spPr>
          <a:xfrm>
            <a:off x="532398" y="1064768"/>
            <a:ext cx="5077153" cy="3020085"/>
          </a:xfrm>
          <a:prstGeom prst="rect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2200" b="1"/>
              <a:t>What support is available at the drop-in?</a:t>
            </a:r>
            <a:endParaRPr lang="en-GB" sz="2200" b="1">
              <a:cs typeface="Calibri"/>
            </a:endParaRPr>
          </a:p>
          <a:p>
            <a:pPr marL="342900" indent="-342900" algn="l">
              <a:buChar char="•"/>
            </a:pPr>
            <a:r>
              <a:rPr lang="en-GB" sz="2200"/>
              <a:t>Sixth form / college / university course search and applications </a:t>
            </a:r>
            <a:endParaRPr lang="en-GB" sz="2200">
              <a:cs typeface="Calibri" panose="020F0502020204030204"/>
            </a:endParaRP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GB" sz="2200"/>
              <a:t>Apprenticeship and job vacancy search and applications</a:t>
            </a:r>
            <a:endParaRPr lang="en-GB" sz="2200">
              <a:cs typeface="Calibri"/>
            </a:endParaRP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GB" sz="2200"/>
              <a:t>CV writing and interview preparation</a:t>
            </a:r>
            <a:endParaRPr lang="en-GB" sz="2200">
              <a:cs typeface="Calibri"/>
            </a:endParaRP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GB" sz="2200"/>
              <a:t>Any confusion, worries or concerns!</a:t>
            </a:r>
            <a:endParaRPr lang="en-GB" sz="2200">
              <a:cs typeface="Calibri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FB271D5-344F-411F-A0B7-4723DBB738F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05291" y="4513749"/>
            <a:ext cx="1696068" cy="1701957"/>
          </a:xfrm>
          <a:prstGeom prst="rect">
            <a:avLst/>
          </a:pr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1FA824F0-7528-4384-96EC-C6BBCFF6AE0D}"/>
              </a:ext>
            </a:extLst>
          </p:cNvPr>
          <p:cNvSpPr txBox="1">
            <a:spLocks/>
          </p:cNvSpPr>
          <p:nvPr/>
        </p:nvSpPr>
        <p:spPr>
          <a:xfrm>
            <a:off x="532397" y="4519530"/>
            <a:ext cx="4191899" cy="1687580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/>
              <a:t>Who? </a:t>
            </a:r>
            <a:r>
              <a:rPr lang="en-US"/>
              <a:t>Year 10, 11, 12, 13</a:t>
            </a:r>
            <a:endParaRPr lang="en-US" b="1">
              <a:cs typeface="Calibri"/>
            </a:endParaRPr>
          </a:p>
          <a:p>
            <a:pPr algn="l"/>
            <a:r>
              <a:rPr lang="en-US" b="1"/>
              <a:t>When? </a:t>
            </a:r>
            <a:r>
              <a:rPr lang="en-US"/>
              <a:t>Fridays </a:t>
            </a:r>
            <a:r>
              <a:rPr lang="en-GB"/>
              <a:t>15:10 – 16:10</a:t>
            </a:r>
            <a:endParaRPr lang="en-US" sz="1600" b="1">
              <a:latin typeface="Arial"/>
              <a:cs typeface="Arial"/>
            </a:endParaRPr>
          </a:p>
          <a:p>
            <a:pPr algn="l"/>
            <a:r>
              <a:rPr lang="en-US" b="1"/>
              <a:t>Where? </a:t>
            </a:r>
            <a:r>
              <a:rPr lang="en-GB"/>
              <a:t>Careers Office - H Block</a:t>
            </a:r>
            <a:endParaRPr lang="en-GB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537292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ea22a26-979e-4d06-a7bc-0aacbdb98050" xsi:nil="true"/>
    <lcf76f155ced4ddcb4097134ff3c332f xmlns="6efe3f53-c0dc-43d8-9068-0fbad786dddd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2D013DA89163E41AC0B29E2E6AE8AD8" ma:contentTypeVersion="15" ma:contentTypeDescription="Create a new document." ma:contentTypeScope="" ma:versionID="4092874da23cef591e82dee322021a8b">
  <xsd:schema xmlns:xsd="http://www.w3.org/2001/XMLSchema" xmlns:xs="http://www.w3.org/2001/XMLSchema" xmlns:p="http://schemas.microsoft.com/office/2006/metadata/properties" xmlns:ns2="6efe3f53-c0dc-43d8-9068-0fbad786dddd" xmlns:ns3="cea22a26-979e-4d06-a7bc-0aacbdb98050" targetNamespace="http://schemas.microsoft.com/office/2006/metadata/properties" ma:root="true" ma:fieldsID="41a80f44ac40cbc781f971cad512cbc6" ns2:_="" ns3:_="">
    <xsd:import namespace="6efe3f53-c0dc-43d8-9068-0fbad786dddd"/>
    <xsd:import namespace="cea22a26-979e-4d06-a7bc-0aacbdb9805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fe3f53-c0dc-43d8-9068-0fbad786dd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4d826bf7-9e5f-4e2b-be30-8af44705de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a22a26-979e-4d06-a7bc-0aacbdb9805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7e779c5c-2bb2-4c13-9098-1caabda359f1}" ma:internalName="TaxCatchAll" ma:showField="CatchAllData" ma:web="cea22a26-979e-4d06-a7bc-0aacbdb9805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EF64A88-53DD-4A25-BC37-FEE9A2785D5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E713408-3C74-4017-B4B5-00A814B8082F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61570DA3-97D6-4507-BA86-2CCC9EB9E090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2</Slides>
  <Notes>2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Career Guidance Drop-in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1</cp:revision>
  <dcterms:created xsi:type="dcterms:W3CDTF">2025-03-04T15:42:42Z</dcterms:created>
  <dcterms:modified xsi:type="dcterms:W3CDTF">2025-03-04T16:14:34Z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0x01010062D013DA89163E41AC0B29E2E6AE8AD8</vt:lpwstr>
  </property>
</Properties>
</file>