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257" r:id="rId6"/>
    <p:sldId id="258" r:id="rId7"/>
    <p:sldId id="273" r:id="rId8"/>
    <p:sldId id="261" r:id="rId9"/>
    <p:sldId id="262" r:id="rId10"/>
    <p:sldId id="260" r:id="rId11"/>
    <p:sldId id="264" r:id="rId12"/>
    <p:sldId id="266" r:id="rId13"/>
    <p:sldId id="270" r:id="rId14"/>
    <p:sldId id="265" r:id="rId15"/>
    <p:sldId id="259" r:id="rId16"/>
    <p:sldId id="274" r:id="rId17"/>
    <p:sldId id="263" r:id="rId18"/>
    <p:sldId id="272" r:id="rId19"/>
    <p:sldId id="269" r:id="rId20"/>
    <p:sldId id="268" r:id="rId21"/>
    <p:sldId id="26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01F595-1984-21E6-CBEE-642E040302C6}" v="57" dt="2025-09-12T14:32:47.139"/>
    <p1510:client id="{C924B3B4-AEF5-1774-C184-E2246A9BC047}" v="160" dt="2025-09-12T07:27:22.8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6" autoAdjust="0"/>
    <p:restoredTop sz="94660"/>
  </p:normalViewPr>
  <p:slideViewPr>
    <p:cSldViewPr snapToGrid="0">
      <p:cViewPr varScale="1">
        <p:scale>
          <a:sx n="67" d="100"/>
          <a:sy n="67" d="100"/>
        </p:scale>
        <p:origin x="82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 McArdle" userId="S::s.mcardle@theacademycarlton.org::6a04eb23-776a-4367-bf85-6598f81b40a2" providerId="AD" clId="Web-{8101F595-1984-21E6-CBEE-642E040302C6}"/>
    <pc:docChg chg="modSld">
      <pc:chgData name="S McArdle" userId="S::s.mcardle@theacademycarlton.org::6a04eb23-776a-4367-bf85-6598f81b40a2" providerId="AD" clId="Web-{8101F595-1984-21E6-CBEE-642E040302C6}" dt="2025-09-12T14:32:44.092" v="55" actId="20577"/>
      <pc:docMkLst>
        <pc:docMk/>
      </pc:docMkLst>
      <pc:sldChg chg="modSp">
        <pc:chgData name="S McArdle" userId="S::s.mcardle@theacademycarlton.org::6a04eb23-776a-4367-bf85-6598f81b40a2" providerId="AD" clId="Web-{8101F595-1984-21E6-CBEE-642E040302C6}" dt="2025-09-12T14:32:44.092" v="55" actId="20577"/>
        <pc:sldMkLst>
          <pc:docMk/>
          <pc:sldMk cId="4185650324" sldId="257"/>
        </pc:sldMkLst>
        <pc:spChg chg="mod">
          <ac:chgData name="S McArdle" userId="S::s.mcardle@theacademycarlton.org::6a04eb23-776a-4367-bf85-6598f81b40a2" providerId="AD" clId="Web-{8101F595-1984-21E6-CBEE-642E040302C6}" dt="2025-09-12T14:32:44.092" v="55" actId="20577"/>
          <ac:spMkLst>
            <pc:docMk/>
            <pc:sldMk cId="4185650324" sldId="257"/>
            <ac:spMk id="3" creationId="{B11F49B6-3D90-4536-BECB-BC98AC085942}"/>
          </ac:spMkLst>
        </pc:spChg>
      </pc:sldChg>
      <pc:sldChg chg="modSp">
        <pc:chgData name="S McArdle" userId="S::s.mcardle@theacademycarlton.org::6a04eb23-776a-4367-bf85-6598f81b40a2" providerId="AD" clId="Web-{8101F595-1984-21E6-CBEE-642E040302C6}" dt="2025-09-12T14:31:14.495" v="52" actId="20577"/>
        <pc:sldMkLst>
          <pc:docMk/>
          <pc:sldMk cId="693783779" sldId="270"/>
        </pc:sldMkLst>
        <pc:spChg chg="mod">
          <ac:chgData name="S McArdle" userId="S::s.mcardle@theacademycarlton.org::6a04eb23-776a-4367-bf85-6598f81b40a2" providerId="AD" clId="Web-{8101F595-1984-21E6-CBEE-642E040302C6}" dt="2025-09-12T14:31:14.495" v="52" actId="20577"/>
          <ac:spMkLst>
            <pc:docMk/>
            <pc:sldMk cId="693783779" sldId="270"/>
            <ac:spMk id="3" creationId="{21B59055-9FA1-2B94-1D90-C1AB6F5491D8}"/>
          </ac:spMkLst>
        </pc:spChg>
      </pc:sldChg>
    </pc:docChg>
  </pc:docChgLst>
  <pc:docChgLst>
    <pc:chgData name="S McArdle" userId="S::s.mcardle@theacademycarlton.org::6a04eb23-776a-4367-bf85-6598f81b40a2" providerId="AD" clId="Web-{C924B3B4-AEF5-1774-C184-E2246A9BC047}"/>
    <pc:docChg chg="modSld">
      <pc:chgData name="S McArdle" userId="S::s.mcardle@theacademycarlton.org::6a04eb23-776a-4367-bf85-6598f81b40a2" providerId="AD" clId="Web-{C924B3B4-AEF5-1774-C184-E2246A9BC047}" dt="2025-09-12T07:27:22.847" v="167" actId="20577"/>
      <pc:docMkLst>
        <pc:docMk/>
      </pc:docMkLst>
      <pc:sldChg chg="modSp">
        <pc:chgData name="S McArdle" userId="S::s.mcardle@theacademycarlton.org::6a04eb23-776a-4367-bf85-6598f81b40a2" providerId="AD" clId="Web-{C924B3B4-AEF5-1774-C184-E2246A9BC047}" dt="2025-09-12T07:21:28.697" v="62" actId="20577"/>
        <pc:sldMkLst>
          <pc:docMk/>
          <pc:sldMk cId="828343306" sldId="259"/>
        </pc:sldMkLst>
        <pc:spChg chg="mod">
          <ac:chgData name="S McArdle" userId="S::s.mcardle@theacademycarlton.org::6a04eb23-776a-4367-bf85-6598f81b40a2" providerId="AD" clId="Web-{C924B3B4-AEF5-1774-C184-E2246A9BC047}" dt="2025-09-12T07:21:28.697" v="62" actId="20577"/>
          <ac:spMkLst>
            <pc:docMk/>
            <pc:sldMk cId="828343306" sldId="259"/>
            <ac:spMk id="8" creationId="{FBF0A997-D704-47EE-9D04-D9D95381C9A3}"/>
          </ac:spMkLst>
        </pc:spChg>
      </pc:sldChg>
      <pc:sldChg chg="modSp">
        <pc:chgData name="S McArdle" userId="S::s.mcardle@theacademycarlton.org::6a04eb23-776a-4367-bf85-6598f81b40a2" providerId="AD" clId="Web-{C924B3B4-AEF5-1774-C184-E2246A9BC047}" dt="2025-09-12T07:22:16.527" v="112"/>
        <pc:sldMkLst>
          <pc:docMk/>
          <pc:sldMk cId="3107248026" sldId="263"/>
        </pc:sldMkLst>
        <pc:graphicFrameChg chg="mod modGraphic">
          <ac:chgData name="S McArdle" userId="S::s.mcardle@theacademycarlton.org::6a04eb23-776a-4367-bf85-6598f81b40a2" providerId="AD" clId="Web-{C924B3B4-AEF5-1774-C184-E2246A9BC047}" dt="2025-09-12T07:22:16.527" v="112"/>
          <ac:graphicFrameMkLst>
            <pc:docMk/>
            <pc:sldMk cId="3107248026" sldId="263"/>
            <ac:graphicFrameMk id="8" creationId="{F84F8DE8-E000-4B52-AD6E-52FDF512A8BC}"/>
          </ac:graphicFrameMkLst>
        </pc:graphicFrameChg>
      </pc:sldChg>
      <pc:sldChg chg="modSp">
        <pc:chgData name="S McArdle" userId="S::s.mcardle@theacademycarlton.org::6a04eb23-776a-4367-bf85-6598f81b40a2" providerId="AD" clId="Web-{C924B3B4-AEF5-1774-C184-E2246A9BC047}" dt="2025-09-12T07:15:29.612" v="17" actId="20577"/>
        <pc:sldMkLst>
          <pc:docMk/>
          <pc:sldMk cId="1290812010" sldId="266"/>
        </pc:sldMkLst>
        <pc:spChg chg="mod">
          <ac:chgData name="S McArdle" userId="S::s.mcardle@theacademycarlton.org::6a04eb23-776a-4367-bf85-6598f81b40a2" providerId="AD" clId="Web-{C924B3B4-AEF5-1774-C184-E2246A9BC047}" dt="2025-09-12T07:15:29.612" v="17" actId="20577"/>
          <ac:spMkLst>
            <pc:docMk/>
            <pc:sldMk cId="1290812010" sldId="266"/>
            <ac:spMk id="3" creationId="{E6546F24-117A-4157-9A94-30A72BA80B08}"/>
          </ac:spMkLst>
        </pc:spChg>
      </pc:sldChg>
      <pc:sldChg chg="modSp">
        <pc:chgData name="S McArdle" userId="S::s.mcardle@theacademycarlton.org::6a04eb23-776a-4367-bf85-6598f81b40a2" providerId="AD" clId="Web-{C924B3B4-AEF5-1774-C184-E2246A9BC047}" dt="2025-09-12T07:27:22.847" v="167" actId="20577"/>
        <pc:sldMkLst>
          <pc:docMk/>
          <pc:sldMk cId="1068470529" sldId="267"/>
        </pc:sldMkLst>
        <pc:spChg chg="mod">
          <ac:chgData name="S McArdle" userId="S::s.mcardle@theacademycarlton.org::6a04eb23-776a-4367-bf85-6598f81b40a2" providerId="AD" clId="Web-{C924B3B4-AEF5-1774-C184-E2246A9BC047}" dt="2025-09-12T07:27:22.847" v="167" actId="20577"/>
          <ac:spMkLst>
            <pc:docMk/>
            <pc:sldMk cId="1068470529" sldId="267"/>
            <ac:spMk id="3" creationId="{61E287D1-008E-4E2C-8E5C-B5A2C0564E03}"/>
          </ac:spMkLst>
        </pc:spChg>
      </pc:sldChg>
      <pc:sldChg chg="modSp">
        <pc:chgData name="S McArdle" userId="S::s.mcardle@theacademycarlton.org::6a04eb23-776a-4367-bf85-6598f81b40a2" providerId="AD" clId="Web-{C924B3B4-AEF5-1774-C184-E2246A9BC047}" dt="2025-09-12T07:17:17.981" v="36" actId="20577"/>
        <pc:sldMkLst>
          <pc:docMk/>
          <pc:sldMk cId="693783779" sldId="270"/>
        </pc:sldMkLst>
        <pc:spChg chg="mod">
          <ac:chgData name="S McArdle" userId="S::s.mcardle@theacademycarlton.org::6a04eb23-776a-4367-bf85-6598f81b40a2" providerId="AD" clId="Web-{C924B3B4-AEF5-1774-C184-E2246A9BC047}" dt="2025-09-12T07:17:17.981" v="36" actId="20577"/>
          <ac:spMkLst>
            <pc:docMk/>
            <pc:sldMk cId="693783779" sldId="270"/>
            <ac:spMk id="3" creationId="{21B59055-9FA1-2B94-1D90-C1AB6F5491D8}"/>
          </ac:spMkLst>
        </pc:spChg>
      </pc:sldChg>
      <pc:sldChg chg="modSp">
        <pc:chgData name="S McArdle" userId="S::s.mcardle@theacademycarlton.org::6a04eb23-776a-4367-bf85-6598f81b40a2" providerId="AD" clId="Web-{C924B3B4-AEF5-1774-C184-E2246A9BC047}" dt="2025-09-12T07:23:17.701" v="133" actId="20577"/>
        <pc:sldMkLst>
          <pc:docMk/>
          <pc:sldMk cId="2976302802" sldId="272"/>
        </pc:sldMkLst>
        <pc:spChg chg="mod">
          <ac:chgData name="S McArdle" userId="S::s.mcardle@theacademycarlton.org::6a04eb23-776a-4367-bf85-6598f81b40a2" providerId="AD" clId="Web-{C924B3B4-AEF5-1774-C184-E2246A9BC047}" dt="2025-09-12T07:23:17.701" v="133" actId="20577"/>
          <ac:spMkLst>
            <pc:docMk/>
            <pc:sldMk cId="2976302802" sldId="272"/>
            <ac:spMk id="5" creationId="{0A4DA6DB-AA24-4C69-83B7-D1A3D8CB650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A78D6B-8463-4C02-B683-EAB6F6BB1AF4}" type="datetimeFigureOut">
              <a:rPr lang="en-GB" smtClean="0"/>
              <a:t>12/09/2025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E7B8B5-6BBF-4B53-98EB-5B4C99ECFC0C}" type="slidenum">
              <a:rPr lang="en-GB" smtClean="0"/>
              <a:t>‹#›</a:t>
            </a:fld>
            <a:endParaRPr lang="en-GB"/>
          </a:p>
        </p:txBody>
      </p:sp>
    </p:spTree>
    <p:extLst>
      <p:ext uri="{BB962C8B-B14F-4D97-AF65-F5344CB8AC3E}">
        <p14:creationId xmlns:p14="http://schemas.microsoft.com/office/powerpoint/2010/main" val="69286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AE7B8B5-6BBF-4B53-98EB-5B4C99ECFC0C}" type="slidenum">
              <a:rPr lang="en-GB" smtClean="0"/>
              <a:t>5</a:t>
            </a:fld>
            <a:endParaRPr lang="en-GB"/>
          </a:p>
        </p:txBody>
      </p:sp>
    </p:spTree>
    <p:extLst>
      <p:ext uri="{BB962C8B-B14F-4D97-AF65-F5344CB8AC3E}">
        <p14:creationId xmlns:p14="http://schemas.microsoft.com/office/powerpoint/2010/main" val="2892216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817325-25D0-47FE-9748-2AA72CBED829}" type="slidenum">
              <a:rPr lang="en-GB" smtClean="0"/>
              <a:t>14</a:t>
            </a:fld>
            <a:endParaRPr lang="en-GB"/>
          </a:p>
        </p:txBody>
      </p:sp>
    </p:spTree>
    <p:extLst>
      <p:ext uri="{BB962C8B-B14F-4D97-AF65-F5344CB8AC3E}">
        <p14:creationId xmlns:p14="http://schemas.microsoft.com/office/powerpoint/2010/main" val="1822598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817325-25D0-47FE-9748-2AA72CBED829}" type="slidenum">
              <a:rPr lang="en-GB" smtClean="0"/>
              <a:t>15</a:t>
            </a:fld>
            <a:endParaRPr lang="en-GB"/>
          </a:p>
        </p:txBody>
      </p:sp>
    </p:spTree>
    <p:extLst>
      <p:ext uri="{BB962C8B-B14F-4D97-AF65-F5344CB8AC3E}">
        <p14:creationId xmlns:p14="http://schemas.microsoft.com/office/powerpoint/2010/main" val="25747084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0DFE5-53BD-47BB-AF56-4D44954D2B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79122E9-736D-40B8-B8C3-DF02B9E6155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3BEED3C-FD66-4BAA-A028-AA2281847C8D}"/>
              </a:ext>
            </a:extLst>
          </p:cNvPr>
          <p:cNvSpPr>
            <a:spLocks noGrp="1"/>
          </p:cNvSpPr>
          <p:nvPr>
            <p:ph type="dt" sz="half" idx="10"/>
          </p:nvPr>
        </p:nvSpPr>
        <p:spPr/>
        <p:txBody>
          <a:bodyPr/>
          <a:lstStyle/>
          <a:p>
            <a:fld id="{4CA6C727-E511-4632-952D-647C3EB9E36E}" type="datetimeFigureOut">
              <a:rPr lang="en-GB" smtClean="0"/>
              <a:t>12/09/2025</a:t>
            </a:fld>
            <a:endParaRPr lang="en-GB"/>
          </a:p>
        </p:txBody>
      </p:sp>
      <p:sp>
        <p:nvSpPr>
          <p:cNvPr id="5" name="Footer Placeholder 4">
            <a:extLst>
              <a:ext uri="{FF2B5EF4-FFF2-40B4-BE49-F238E27FC236}">
                <a16:creationId xmlns:a16="http://schemas.microsoft.com/office/drawing/2014/main" id="{C40A6022-1BEB-491B-ACDE-2E7989FE710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551AF98-EDFB-4A09-8585-D9C1FA80DE6D}"/>
              </a:ext>
            </a:extLst>
          </p:cNvPr>
          <p:cNvSpPr>
            <a:spLocks noGrp="1"/>
          </p:cNvSpPr>
          <p:nvPr>
            <p:ph type="sldNum" sz="quarter" idx="12"/>
          </p:nvPr>
        </p:nvSpPr>
        <p:spPr/>
        <p:txBody>
          <a:bodyPr/>
          <a:lstStyle/>
          <a:p>
            <a:fld id="{3D7CAC0A-6BC0-48B7-81AC-4F1AAFBB8FE9}" type="slidenum">
              <a:rPr lang="en-GB" smtClean="0"/>
              <a:t>‹#›</a:t>
            </a:fld>
            <a:endParaRPr lang="en-GB"/>
          </a:p>
        </p:txBody>
      </p:sp>
    </p:spTree>
    <p:extLst>
      <p:ext uri="{BB962C8B-B14F-4D97-AF65-F5344CB8AC3E}">
        <p14:creationId xmlns:p14="http://schemas.microsoft.com/office/powerpoint/2010/main" val="755750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42429-DC05-49F0-A67E-7B179061299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9F8F963-589E-4A4F-9CA1-4772092C020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DA56F7-85BD-48CC-BBB0-9B832BDE6B44}"/>
              </a:ext>
            </a:extLst>
          </p:cNvPr>
          <p:cNvSpPr>
            <a:spLocks noGrp="1"/>
          </p:cNvSpPr>
          <p:nvPr>
            <p:ph type="dt" sz="half" idx="10"/>
          </p:nvPr>
        </p:nvSpPr>
        <p:spPr/>
        <p:txBody>
          <a:bodyPr/>
          <a:lstStyle/>
          <a:p>
            <a:fld id="{4CA6C727-E511-4632-952D-647C3EB9E36E}" type="datetimeFigureOut">
              <a:rPr lang="en-GB" smtClean="0"/>
              <a:t>12/09/2025</a:t>
            </a:fld>
            <a:endParaRPr lang="en-GB"/>
          </a:p>
        </p:txBody>
      </p:sp>
      <p:sp>
        <p:nvSpPr>
          <p:cNvPr id="5" name="Footer Placeholder 4">
            <a:extLst>
              <a:ext uri="{FF2B5EF4-FFF2-40B4-BE49-F238E27FC236}">
                <a16:creationId xmlns:a16="http://schemas.microsoft.com/office/drawing/2014/main" id="{CB8D5DB8-061C-4D50-8D27-90E53BBD05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7B53D8-EAC6-4495-A09B-9D2818BBE9DB}"/>
              </a:ext>
            </a:extLst>
          </p:cNvPr>
          <p:cNvSpPr>
            <a:spLocks noGrp="1"/>
          </p:cNvSpPr>
          <p:nvPr>
            <p:ph type="sldNum" sz="quarter" idx="12"/>
          </p:nvPr>
        </p:nvSpPr>
        <p:spPr/>
        <p:txBody>
          <a:bodyPr/>
          <a:lstStyle/>
          <a:p>
            <a:fld id="{3D7CAC0A-6BC0-48B7-81AC-4F1AAFBB8FE9}" type="slidenum">
              <a:rPr lang="en-GB" smtClean="0"/>
              <a:t>‹#›</a:t>
            </a:fld>
            <a:endParaRPr lang="en-GB"/>
          </a:p>
        </p:txBody>
      </p:sp>
    </p:spTree>
    <p:extLst>
      <p:ext uri="{BB962C8B-B14F-4D97-AF65-F5344CB8AC3E}">
        <p14:creationId xmlns:p14="http://schemas.microsoft.com/office/powerpoint/2010/main" val="2120566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75B732-15EE-4D5F-B486-B4AEFDD78A3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D186B10-350E-4A4E-B9C3-FC383244C1A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8C7293-FFDC-45E7-9F58-38627CFF37C7}"/>
              </a:ext>
            </a:extLst>
          </p:cNvPr>
          <p:cNvSpPr>
            <a:spLocks noGrp="1"/>
          </p:cNvSpPr>
          <p:nvPr>
            <p:ph type="dt" sz="half" idx="10"/>
          </p:nvPr>
        </p:nvSpPr>
        <p:spPr/>
        <p:txBody>
          <a:bodyPr/>
          <a:lstStyle/>
          <a:p>
            <a:fld id="{4CA6C727-E511-4632-952D-647C3EB9E36E}" type="datetimeFigureOut">
              <a:rPr lang="en-GB" smtClean="0"/>
              <a:t>12/09/2025</a:t>
            </a:fld>
            <a:endParaRPr lang="en-GB"/>
          </a:p>
        </p:txBody>
      </p:sp>
      <p:sp>
        <p:nvSpPr>
          <p:cNvPr id="5" name="Footer Placeholder 4">
            <a:extLst>
              <a:ext uri="{FF2B5EF4-FFF2-40B4-BE49-F238E27FC236}">
                <a16:creationId xmlns:a16="http://schemas.microsoft.com/office/drawing/2014/main" id="{54AB5EBD-4300-4C1E-B16E-B0B74BB4D7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F8BFEFD-E408-4235-9B3F-0C10AF96E4F4}"/>
              </a:ext>
            </a:extLst>
          </p:cNvPr>
          <p:cNvSpPr>
            <a:spLocks noGrp="1"/>
          </p:cNvSpPr>
          <p:nvPr>
            <p:ph type="sldNum" sz="quarter" idx="12"/>
          </p:nvPr>
        </p:nvSpPr>
        <p:spPr/>
        <p:txBody>
          <a:bodyPr/>
          <a:lstStyle/>
          <a:p>
            <a:fld id="{3D7CAC0A-6BC0-48B7-81AC-4F1AAFBB8FE9}" type="slidenum">
              <a:rPr lang="en-GB" smtClean="0"/>
              <a:t>‹#›</a:t>
            </a:fld>
            <a:endParaRPr lang="en-GB"/>
          </a:p>
        </p:txBody>
      </p:sp>
    </p:spTree>
    <p:extLst>
      <p:ext uri="{BB962C8B-B14F-4D97-AF65-F5344CB8AC3E}">
        <p14:creationId xmlns:p14="http://schemas.microsoft.com/office/powerpoint/2010/main" val="162386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D6245F-5D8B-41EB-B078-0FC77AAFBC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F82124C-6E7B-4F4E-8C5D-D88BAFA77EA6}"/>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7C73886-BA42-4ABC-A76C-53C4EA159ABD}"/>
              </a:ext>
            </a:extLst>
          </p:cNvPr>
          <p:cNvSpPr>
            <a:spLocks noGrp="1"/>
          </p:cNvSpPr>
          <p:nvPr>
            <p:ph type="dt" sz="half" idx="10"/>
          </p:nvPr>
        </p:nvSpPr>
        <p:spPr/>
        <p:txBody>
          <a:bodyPr/>
          <a:lstStyle/>
          <a:p>
            <a:fld id="{4CA6C727-E511-4632-952D-647C3EB9E36E}" type="datetimeFigureOut">
              <a:rPr lang="en-GB" smtClean="0"/>
              <a:t>12/09/2025</a:t>
            </a:fld>
            <a:endParaRPr lang="en-GB"/>
          </a:p>
        </p:txBody>
      </p:sp>
      <p:sp>
        <p:nvSpPr>
          <p:cNvPr id="5" name="Footer Placeholder 4">
            <a:extLst>
              <a:ext uri="{FF2B5EF4-FFF2-40B4-BE49-F238E27FC236}">
                <a16:creationId xmlns:a16="http://schemas.microsoft.com/office/drawing/2014/main" id="{A7C46409-A2B7-430F-87C5-EA4AA7199C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FB172D-12B9-47F4-8415-67F628386F59}"/>
              </a:ext>
            </a:extLst>
          </p:cNvPr>
          <p:cNvSpPr>
            <a:spLocks noGrp="1"/>
          </p:cNvSpPr>
          <p:nvPr>
            <p:ph type="sldNum" sz="quarter" idx="12"/>
          </p:nvPr>
        </p:nvSpPr>
        <p:spPr/>
        <p:txBody>
          <a:bodyPr/>
          <a:lstStyle/>
          <a:p>
            <a:fld id="{3D7CAC0A-6BC0-48B7-81AC-4F1AAFBB8FE9}" type="slidenum">
              <a:rPr lang="en-GB" smtClean="0"/>
              <a:t>‹#›</a:t>
            </a:fld>
            <a:endParaRPr lang="en-GB"/>
          </a:p>
        </p:txBody>
      </p:sp>
    </p:spTree>
    <p:extLst>
      <p:ext uri="{BB962C8B-B14F-4D97-AF65-F5344CB8AC3E}">
        <p14:creationId xmlns:p14="http://schemas.microsoft.com/office/powerpoint/2010/main" val="2691907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929F63-72D5-4D59-BE67-FDFF08F85DB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21A60894-82C2-4DE7-86C8-C4AE218D7B5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2CE9ED2-F7E5-4D15-8DED-11C631DBB02C}"/>
              </a:ext>
            </a:extLst>
          </p:cNvPr>
          <p:cNvSpPr>
            <a:spLocks noGrp="1"/>
          </p:cNvSpPr>
          <p:nvPr>
            <p:ph type="dt" sz="half" idx="10"/>
          </p:nvPr>
        </p:nvSpPr>
        <p:spPr/>
        <p:txBody>
          <a:bodyPr/>
          <a:lstStyle/>
          <a:p>
            <a:fld id="{4CA6C727-E511-4632-952D-647C3EB9E36E}" type="datetimeFigureOut">
              <a:rPr lang="en-GB" smtClean="0"/>
              <a:t>12/09/2025</a:t>
            </a:fld>
            <a:endParaRPr lang="en-GB"/>
          </a:p>
        </p:txBody>
      </p:sp>
      <p:sp>
        <p:nvSpPr>
          <p:cNvPr id="5" name="Footer Placeholder 4">
            <a:extLst>
              <a:ext uri="{FF2B5EF4-FFF2-40B4-BE49-F238E27FC236}">
                <a16:creationId xmlns:a16="http://schemas.microsoft.com/office/drawing/2014/main" id="{0DE4293F-2976-4EE2-BB86-C3ADC98B1C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7F7CEC-B062-4FD8-805A-BA854FFC4B44}"/>
              </a:ext>
            </a:extLst>
          </p:cNvPr>
          <p:cNvSpPr>
            <a:spLocks noGrp="1"/>
          </p:cNvSpPr>
          <p:nvPr>
            <p:ph type="sldNum" sz="quarter" idx="12"/>
          </p:nvPr>
        </p:nvSpPr>
        <p:spPr/>
        <p:txBody>
          <a:bodyPr/>
          <a:lstStyle/>
          <a:p>
            <a:fld id="{3D7CAC0A-6BC0-48B7-81AC-4F1AAFBB8FE9}" type="slidenum">
              <a:rPr lang="en-GB" smtClean="0"/>
              <a:t>‹#›</a:t>
            </a:fld>
            <a:endParaRPr lang="en-GB"/>
          </a:p>
        </p:txBody>
      </p:sp>
    </p:spTree>
    <p:extLst>
      <p:ext uri="{BB962C8B-B14F-4D97-AF65-F5344CB8AC3E}">
        <p14:creationId xmlns:p14="http://schemas.microsoft.com/office/powerpoint/2010/main" val="4078660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0A39CB-119E-478F-B1A7-565F56FFDE3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2D84D1C-A2F8-439D-83B9-F7730B86BB8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9FC4628-3A52-4054-9F2E-012970B3C59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F5AC412-AF94-4446-A1AE-1A0C68F8523C}"/>
              </a:ext>
            </a:extLst>
          </p:cNvPr>
          <p:cNvSpPr>
            <a:spLocks noGrp="1"/>
          </p:cNvSpPr>
          <p:nvPr>
            <p:ph type="dt" sz="half" idx="10"/>
          </p:nvPr>
        </p:nvSpPr>
        <p:spPr/>
        <p:txBody>
          <a:bodyPr/>
          <a:lstStyle/>
          <a:p>
            <a:fld id="{4CA6C727-E511-4632-952D-647C3EB9E36E}" type="datetimeFigureOut">
              <a:rPr lang="en-GB" smtClean="0"/>
              <a:t>12/09/2025</a:t>
            </a:fld>
            <a:endParaRPr lang="en-GB"/>
          </a:p>
        </p:txBody>
      </p:sp>
      <p:sp>
        <p:nvSpPr>
          <p:cNvPr id="6" name="Footer Placeholder 5">
            <a:extLst>
              <a:ext uri="{FF2B5EF4-FFF2-40B4-BE49-F238E27FC236}">
                <a16:creationId xmlns:a16="http://schemas.microsoft.com/office/drawing/2014/main" id="{5D1DD76F-26D2-4B68-B45C-64948FEECD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5CABE5F-937F-445B-BF7F-850046579806}"/>
              </a:ext>
            </a:extLst>
          </p:cNvPr>
          <p:cNvSpPr>
            <a:spLocks noGrp="1"/>
          </p:cNvSpPr>
          <p:nvPr>
            <p:ph type="sldNum" sz="quarter" idx="12"/>
          </p:nvPr>
        </p:nvSpPr>
        <p:spPr/>
        <p:txBody>
          <a:bodyPr/>
          <a:lstStyle/>
          <a:p>
            <a:fld id="{3D7CAC0A-6BC0-48B7-81AC-4F1AAFBB8FE9}" type="slidenum">
              <a:rPr lang="en-GB" smtClean="0"/>
              <a:t>‹#›</a:t>
            </a:fld>
            <a:endParaRPr lang="en-GB"/>
          </a:p>
        </p:txBody>
      </p:sp>
    </p:spTree>
    <p:extLst>
      <p:ext uri="{BB962C8B-B14F-4D97-AF65-F5344CB8AC3E}">
        <p14:creationId xmlns:p14="http://schemas.microsoft.com/office/powerpoint/2010/main" val="2661177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5734A-8ABD-4304-B47A-3B2F1184F1C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195A054-551F-4FCC-8A24-F9D0704F01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F97F9D6-21CE-44C3-96F5-E122258C3CB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0F00801-318D-403C-BC2D-F98244398B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574A1D2-B42A-40DD-89FB-F809B610F73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D39A5EB-4016-454D-8A8C-C4F2684EA415}"/>
              </a:ext>
            </a:extLst>
          </p:cNvPr>
          <p:cNvSpPr>
            <a:spLocks noGrp="1"/>
          </p:cNvSpPr>
          <p:nvPr>
            <p:ph type="dt" sz="half" idx="10"/>
          </p:nvPr>
        </p:nvSpPr>
        <p:spPr/>
        <p:txBody>
          <a:bodyPr/>
          <a:lstStyle/>
          <a:p>
            <a:fld id="{4CA6C727-E511-4632-952D-647C3EB9E36E}" type="datetimeFigureOut">
              <a:rPr lang="en-GB" smtClean="0"/>
              <a:t>12/09/2025</a:t>
            </a:fld>
            <a:endParaRPr lang="en-GB"/>
          </a:p>
        </p:txBody>
      </p:sp>
      <p:sp>
        <p:nvSpPr>
          <p:cNvPr id="8" name="Footer Placeholder 7">
            <a:extLst>
              <a:ext uri="{FF2B5EF4-FFF2-40B4-BE49-F238E27FC236}">
                <a16:creationId xmlns:a16="http://schemas.microsoft.com/office/drawing/2014/main" id="{AC52E1D8-73B6-4C7C-A587-0DBB53B00E77}"/>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F010099-57B2-42B8-BAEB-E594582FA4F8}"/>
              </a:ext>
            </a:extLst>
          </p:cNvPr>
          <p:cNvSpPr>
            <a:spLocks noGrp="1"/>
          </p:cNvSpPr>
          <p:nvPr>
            <p:ph type="sldNum" sz="quarter" idx="12"/>
          </p:nvPr>
        </p:nvSpPr>
        <p:spPr/>
        <p:txBody>
          <a:bodyPr/>
          <a:lstStyle/>
          <a:p>
            <a:fld id="{3D7CAC0A-6BC0-48B7-81AC-4F1AAFBB8FE9}" type="slidenum">
              <a:rPr lang="en-GB" smtClean="0"/>
              <a:t>‹#›</a:t>
            </a:fld>
            <a:endParaRPr lang="en-GB"/>
          </a:p>
        </p:txBody>
      </p:sp>
    </p:spTree>
    <p:extLst>
      <p:ext uri="{BB962C8B-B14F-4D97-AF65-F5344CB8AC3E}">
        <p14:creationId xmlns:p14="http://schemas.microsoft.com/office/powerpoint/2010/main" val="66393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5EC3D-1195-4CD7-A190-8C52DCE4BEA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C921B9D-1ED9-4BED-A715-7AC966704021}"/>
              </a:ext>
            </a:extLst>
          </p:cNvPr>
          <p:cNvSpPr>
            <a:spLocks noGrp="1"/>
          </p:cNvSpPr>
          <p:nvPr>
            <p:ph type="dt" sz="half" idx="10"/>
          </p:nvPr>
        </p:nvSpPr>
        <p:spPr/>
        <p:txBody>
          <a:bodyPr/>
          <a:lstStyle/>
          <a:p>
            <a:fld id="{4CA6C727-E511-4632-952D-647C3EB9E36E}" type="datetimeFigureOut">
              <a:rPr lang="en-GB" smtClean="0"/>
              <a:t>12/09/2025</a:t>
            </a:fld>
            <a:endParaRPr lang="en-GB"/>
          </a:p>
        </p:txBody>
      </p:sp>
      <p:sp>
        <p:nvSpPr>
          <p:cNvPr id="4" name="Footer Placeholder 3">
            <a:extLst>
              <a:ext uri="{FF2B5EF4-FFF2-40B4-BE49-F238E27FC236}">
                <a16:creationId xmlns:a16="http://schemas.microsoft.com/office/drawing/2014/main" id="{04DEE1A7-B9EE-4A8E-9609-1471AF97589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9BC1144-9F62-4B70-B3DF-D4B61E0C5FA8}"/>
              </a:ext>
            </a:extLst>
          </p:cNvPr>
          <p:cNvSpPr>
            <a:spLocks noGrp="1"/>
          </p:cNvSpPr>
          <p:nvPr>
            <p:ph type="sldNum" sz="quarter" idx="12"/>
          </p:nvPr>
        </p:nvSpPr>
        <p:spPr/>
        <p:txBody>
          <a:bodyPr/>
          <a:lstStyle/>
          <a:p>
            <a:fld id="{3D7CAC0A-6BC0-48B7-81AC-4F1AAFBB8FE9}" type="slidenum">
              <a:rPr lang="en-GB" smtClean="0"/>
              <a:t>‹#›</a:t>
            </a:fld>
            <a:endParaRPr lang="en-GB"/>
          </a:p>
        </p:txBody>
      </p:sp>
    </p:spTree>
    <p:extLst>
      <p:ext uri="{BB962C8B-B14F-4D97-AF65-F5344CB8AC3E}">
        <p14:creationId xmlns:p14="http://schemas.microsoft.com/office/powerpoint/2010/main" val="2166880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333E7D-B189-4936-8D03-7EB3F579AEFD}"/>
              </a:ext>
            </a:extLst>
          </p:cNvPr>
          <p:cNvSpPr>
            <a:spLocks noGrp="1"/>
          </p:cNvSpPr>
          <p:nvPr>
            <p:ph type="dt" sz="half" idx="10"/>
          </p:nvPr>
        </p:nvSpPr>
        <p:spPr/>
        <p:txBody>
          <a:bodyPr/>
          <a:lstStyle/>
          <a:p>
            <a:fld id="{4CA6C727-E511-4632-952D-647C3EB9E36E}" type="datetimeFigureOut">
              <a:rPr lang="en-GB" smtClean="0"/>
              <a:t>12/09/2025</a:t>
            </a:fld>
            <a:endParaRPr lang="en-GB"/>
          </a:p>
        </p:txBody>
      </p:sp>
      <p:sp>
        <p:nvSpPr>
          <p:cNvPr id="3" name="Footer Placeholder 2">
            <a:extLst>
              <a:ext uri="{FF2B5EF4-FFF2-40B4-BE49-F238E27FC236}">
                <a16:creationId xmlns:a16="http://schemas.microsoft.com/office/drawing/2014/main" id="{90540F74-ED25-4EE4-BB26-880729CCF53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E68FBAC-E7A2-409C-937C-7C3ED83FA54F}"/>
              </a:ext>
            </a:extLst>
          </p:cNvPr>
          <p:cNvSpPr>
            <a:spLocks noGrp="1"/>
          </p:cNvSpPr>
          <p:nvPr>
            <p:ph type="sldNum" sz="quarter" idx="12"/>
          </p:nvPr>
        </p:nvSpPr>
        <p:spPr/>
        <p:txBody>
          <a:bodyPr/>
          <a:lstStyle/>
          <a:p>
            <a:fld id="{3D7CAC0A-6BC0-48B7-81AC-4F1AAFBB8FE9}" type="slidenum">
              <a:rPr lang="en-GB" smtClean="0"/>
              <a:t>‹#›</a:t>
            </a:fld>
            <a:endParaRPr lang="en-GB"/>
          </a:p>
        </p:txBody>
      </p:sp>
    </p:spTree>
    <p:extLst>
      <p:ext uri="{BB962C8B-B14F-4D97-AF65-F5344CB8AC3E}">
        <p14:creationId xmlns:p14="http://schemas.microsoft.com/office/powerpoint/2010/main" val="2388597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BD380D-FE28-4BCE-8A80-2E0B055EAA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2895F1-65F2-4D8E-A570-4F227E7E4A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37CACB2-CE06-4F22-BE7F-4DFA4A9A18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B48BE5D-9FC5-49DF-BA80-91DB0E48AC48}"/>
              </a:ext>
            </a:extLst>
          </p:cNvPr>
          <p:cNvSpPr>
            <a:spLocks noGrp="1"/>
          </p:cNvSpPr>
          <p:nvPr>
            <p:ph type="dt" sz="half" idx="10"/>
          </p:nvPr>
        </p:nvSpPr>
        <p:spPr/>
        <p:txBody>
          <a:bodyPr/>
          <a:lstStyle/>
          <a:p>
            <a:fld id="{4CA6C727-E511-4632-952D-647C3EB9E36E}" type="datetimeFigureOut">
              <a:rPr lang="en-GB" smtClean="0"/>
              <a:t>12/09/2025</a:t>
            </a:fld>
            <a:endParaRPr lang="en-GB"/>
          </a:p>
        </p:txBody>
      </p:sp>
      <p:sp>
        <p:nvSpPr>
          <p:cNvPr id="6" name="Footer Placeholder 5">
            <a:extLst>
              <a:ext uri="{FF2B5EF4-FFF2-40B4-BE49-F238E27FC236}">
                <a16:creationId xmlns:a16="http://schemas.microsoft.com/office/drawing/2014/main" id="{DA2EF86C-A23B-4BE0-8233-2F41DBEB94B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70810B-6A60-4AA2-8160-6174992117D0}"/>
              </a:ext>
            </a:extLst>
          </p:cNvPr>
          <p:cNvSpPr>
            <a:spLocks noGrp="1"/>
          </p:cNvSpPr>
          <p:nvPr>
            <p:ph type="sldNum" sz="quarter" idx="12"/>
          </p:nvPr>
        </p:nvSpPr>
        <p:spPr/>
        <p:txBody>
          <a:bodyPr/>
          <a:lstStyle/>
          <a:p>
            <a:fld id="{3D7CAC0A-6BC0-48B7-81AC-4F1AAFBB8FE9}" type="slidenum">
              <a:rPr lang="en-GB" smtClean="0"/>
              <a:t>‹#›</a:t>
            </a:fld>
            <a:endParaRPr lang="en-GB"/>
          </a:p>
        </p:txBody>
      </p:sp>
    </p:spTree>
    <p:extLst>
      <p:ext uri="{BB962C8B-B14F-4D97-AF65-F5344CB8AC3E}">
        <p14:creationId xmlns:p14="http://schemas.microsoft.com/office/powerpoint/2010/main" val="2741068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B50A8-EBA2-4B72-8F50-AF68ED40C6C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603AA1E-E85F-4FAE-AA75-DD5FD1AD49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0A4D40E-038C-4564-B4E1-96415FD300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1A4557B-6A8C-41FD-B464-54A25F3FEB32}"/>
              </a:ext>
            </a:extLst>
          </p:cNvPr>
          <p:cNvSpPr>
            <a:spLocks noGrp="1"/>
          </p:cNvSpPr>
          <p:nvPr>
            <p:ph type="dt" sz="half" idx="10"/>
          </p:nvPr>
        </p:nvSpPr>
        <p:spPr/>
        <p:txBody>
          <a:bodyPr/>
          <a:lstStyle/>
          <a:p>
            <a:fld id="{4CA6C727-E511-4632-952D-647C3EB9E36E}" type="datetimeFigureOut">
              <a:rPr lang="en-GB" smtClean="0"/>
              <a:t>12/09/2025</a:t>
            </a:fld>
            <a:endParaRPr lang="en-GB"/>
          </a:p>
        </p:txBody>
      </p:sp>
      <p:sp>
        <p:nvSpPr>
          <p:cNvPr id="6" name="Footer Placeholder 5">
            <a:extLst>
              <a:ext uri="{FF2B5EF4-FFF2-40B4-BE49-F238E27FC236}">
                <a16:creationId xmlns:a16="http://schemas.microsoft.com/office/drawing/2014/main" id="{07092285-5D44-499B-BD6D-7B4499D4BC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CC11ADA-0F30-4BC2-8ACB-86278C5E25CC}"/>
              </a:ext>
            </a:extLst>
          </p:cNvPr>
          <p:cNvSpPr>
            <a:spLocks noGrp="1"/>
          </p:cNvSpPr>
          <p:nvPr>
            <p:ph type="sldNum" sz="quarter" idx="12"/>
          </p:nvPr>
        </p:nvSpPr>
        <p:spPr/>
        <p:txBody>
          <a:bodyPr/>
          <a:lstStyle/>
          <a:p>
            <a:fld id="{3D7CAC0A-6BC0-48B7-81AC-4F1AAFBB8FE9}" type="slidenum">
              <a:rPr lang="en-GB" smtClean="0"/>
              <a:t>‹#›</a:t>
            </a:fld>
            <a:endParaRPr lang="en-GB"/>
          </a:p>
        </p:txBody>
      </p:sp>
    </p:spTree>
    <p:extLst>
      <p:ext uri="{BB962C8B-B14F-4D97-AF65-F5344CB8AC3E}">
        <p14:creationId xmlns:p14="http://schemas.microsoft.com/office/powerpoint/2010/main" val="3555650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0EC331-72B4-438D-8FB0-F5C5099739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EB2AB61-9125-49C1-B465-46E2B0240B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1B6C87-4592-4F8D-9D63-37AA7DEAB2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A6C727-E511-4632-952D-647C3EB9E36E}" type="datetimeFigureOut">
              <a:rPr lang="en-GB" smtClean="0"/>
              <a:t>12/09/2025</a:t>
            </a:fld>
            <a:endParaRPr lang="en-GB"/>
          </a:p>
        </p:txBody>
      </p:sp>
      <p:sp>
        <p:nvSpPr>
          <p:cNvPr id="5" name="Footer Placeholder 4">
            <a:extLst>
              <a:ext uri="{FF2B5EF4-FFF2-40B4-BE49-F238E27FC236}">
                <a16:creationId xmlns:a16="http://schemas.microsoft.com/office/drawing/2014/main" id="{25BBEBF9-FF2A-44C7-B114-47FE64B0732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56303B1-4263-496C-B5B3-8BCAFD8816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7CAC0A-6BC0-48B7-81AC-4F1AAFBB8FE9}" type="slidenum">
              <a:rPr lang="en-GB" smtClean="0"/>
              <a:t>‹#›</a:t>
            </a:fld>
            <a:endParaRPr lang="en-GB"/>
          </a:p>
        </p:txBody>
      </p:sp>
    </p:spTree>
    <p:extLst>
      <p:ext uri="{BB962C8B-B14F-4D97-AF65-F5344CB8AC3E}">
        <p14:creationId xmlns:p14="http://schemas.microsoft.com/office/powerpoint/2010/main" val="4263097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s://www.inspireculture.org.uk/college-16-24/inspire-college-open-days/" TargetMode="External"/><Relationship Id="rId3" Type="http://schemas.openxmlformats.org/officeDocument/2006/relationships/hyperlink" Target="https://www.nottinghamcollege.ac.uk/about-us/events/open-days" TargetMode="External"/><Relationship Id="rId7" Type="http://schemas.openxmlformats.org/officeDocument/2006/relationships/hyperlink" Target="https://bilborough.ac.uk/about/open-days/" TargetMode="External"/><Relationship Id="rId2" Type="http://schemas.openxmlformats.org/officeDocument/2006/relationships/hyperlink" Target="https://www.theacademycarlton.org.uk/page/?title=Admissions+and+Prospectus&amp;pid=78" TargetMode="External"/><Relationship Id="rId1" Type="http://schemas.openxmlformats.org/officeDocument/2006/relationships/slideLayout" Target="../slideLayouts/slideLayout2.xml"/><Relationship Id="rId6" Type="http://schemas.openxmlformats.org/officeDocument/2006/relationships/hyperlink" Target="https://www.ntu.ac.uk/study-and-courses/open-days" TargetMode="External"/><Relationship Id="rId5" Type="http://schemas.openxmlformats.org/officeDocument/2006/relationships/hyperlink" Target="https://confetti.ac.uk/open-days/" TargetMode="External"/><Relationship Id="rId4" Type="http://schemas.openxmlformats.org/officeDocument/2006/relationships/hyperlink" Target="https://www.wnc.ac.uk/open-evenings-and-event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thecdi.net/about-us/cdi-code-of-ethic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www.linkedin.com/groups/13112710/"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4.jpeg"/><Relationship Id="rId4" Type="http://schemas.openxmlformats.org/officeDocument/2006/relationships/hyperlink" Target="mailto:s.mcardle@theacademycarlton.org"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s://www.unifrog.org/sign-in" TargetMode="External"/><Relationship Id="rId3" Type="http://schemas.openxmlformats.org/officeDocument/2006/relationships/hyperlink" Target="https://nationalcareers.service.gov.uk/explore-careers" TargetMode="External"/><Relationship Id="rId7" Type="http://schemas.openxmlformats.org/officeDocument/2006/relationships/hyperlink" Target="https://www.northeastambition.co.uk/buzz" TargetMode="External"/><Relationship Id="rId2" Type="http://schemas.openxmlformats.org/officeDocument/2006/relationships/hyperlink" Target="https://nationalcareers.service.gov.uk/" TargetMode="External"/><Relationship Id="rId1" Type="http://schemas.openxmlformats.org/officeDocument/2006/relationships/slideLayout" Target="../slideLayouts/slideLayout2.xml"/><Relationship Id="rId6" Type="http://schemas.openxmlformats.org/officeDocument/2006/relationships/hyperlink" Target="https://www.ucas.com/" TargetMode="External"/><Relationship Id="rId5" Type="http://schemas.openxmlformats.org/officeDocument/2006/relationships/hyperlink" Target="https://care4notts.org/about/" TargetMode="External"/><Relationship Id="rId10" Type="http://schemas.openxmlformats.org/officeDocument/2006/relationships/hyperlink" Target="https://amazingapprenticeships.com/resources/" TargetMode="External"/><Relationship Id="rId4" Type="http://schemas.openxmlformats.org/officeDocument/2006/relationships/hyperlink" Target="https://www.prospects.ac.uk/" TargetMode="External"/><Relationship Id="rId9" Type="http://schemas.openxmlformats.org/officeDocument/2006/relationships/hyperlink" Target="https://www.findapprenticeship.service.gov.uk/apprenticeshipsearch"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mailto:s.mcardle@theacademycarlton.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gov.uk/know-when-you-can-leave-schoo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gov.uk/become-apprentice/pay-and-conditions" TargetMode="External"/><Relationship Id="rId2" Type="http://schemas.openxmlformats.org/officeDocument/2006/relationships/hyperlink" Target="https://www.gov.uk/apply-apprenticeship"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gov.uk/know-when-you-can-leave-school"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www.inspireculture.org.uk/college-16-24/" TargetMode="External"/><Relationship Id="rId13" Type="http://schemas.openxmlformats.org/officeDocument/2006/relationships/hyperlink" Target="https://www.maddcollege.co.uk/" TargetMode="External"/><Relationship Id="rId3" Type="http://schemas.openxmlformats.org/officeDocument/2006/relationships/hyperlink" Target="https://bilborough.ac.uk/" TargetMode="External"/><Relationship Id="rId7" Type="http://schemas.openxmlformats.org/officeDocument/2006/relationships/hyperlink" Target="https://www.ntu.ac.uk/study-and-courses/college-courses" TargetMode="External"/><Relationship Id="rId12" Type="http://schemas.openxmlformats.org/officeDocument/2006/relationships/hyperlink" Target="https://drapernortonfootballacademy.co.uk/" TargetMode="External"/><Relationship Id="rId2" Type="http://schemas.openxmlformats.org/officeDocument/2006/relationships/hyperlink" Target="https://www.theacademycarlton.org.uk/page/?title=Sixth+Form&amp;pid=10" TargetMode="External"/><Relationship Id="rId1" Type="http://schemas.openxmlformats.org/officeDocument/2006/relationships/slideLayout" Target="../slideLayouts/slideLayout2.xml"/><Relationship Id="rId6" Type="http://schemas.openxmlformats.org/officeDocument/2006/relationships/hyperlink" Target="https://confetti.ac.uk/" TargetMode="External"/><Relationship Id="rId11" Type="http://schemas.openxmlformats.org/officeDocument/2006/relationships/hyperlink" Target="https://www.sportsgateway.co.uk/services-1" TargetMode="External"/><Relationship Id="rId5" Type="http://schemas.openxmlformats.org/officeDocument/2006/relationships/hyperlink" Target="https://www.nottinghamcollege.ac.uk/" TargetMode="External"/><Relationship Id="rId10" Type="http://schemas.openxmlformats.org/officeDocument/2006/relationships/hyperlink" Target="https://www.atem.co.uk/full-time-courses.html" TargetMode="External"/><Relationship Id="rId4" Type="http://schemas.openxmlformats.org/officeDocument/2006/relationships/hyperlink" Target="https://www.nottinghamcollege.ac.uk/study/sixth-form-centre" TargetMode="External"/><Relationship Id="rId9" Type="http://schemas.openxmlformats.org/officeDocument/2006/relationships/hyperlink" Target="https://www.wnc.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2F7F2-232A-47E1-BBF7-78AFF5F735D2}"/>
              </a:ext>
            </a:extLst>
          </p:cNvPr>
          <p:cNvSpPr>
            <a:spLocks noGrp="1"/>
          </p:cNvSpPr>
          <p:nvPr>
            <p:ph type="ctrTitle"/>
          </p:nvPr>
        </p:nvSpPr>
        <p:spPr>
          <a:xfrm>
            <a:off x="931066" y="1716016"/>
            <a:ext cx="10329863" cy="1003720"/>
          </a:xfrm>
        </p:spPr>
        <p:txBody>
          <a:bodyPr vert="horz" lIns="91440" tIns="45720" rIns="91440" bIns="45720" rtlCol="0" anchor="b">
            <a:noAutofit/>
          </a:bodyPr>
          <a:lstStyle/>
          <a:p>
            <a:r>
              <a:rPr lang="en-GB" sz="2800" b="1" dirty="0"/>
              <a:t>Information and Guidance for Students and their Parents/Carers in Preparation for Making Applications and Decisions for Post-16 Education or Training in 2025-2026</a:t>
            </a:r>
            <a:endParaRPr lang="en-GB" sz="2200" dirty="0">
              <a:ea typeface="Calibri Light" panose="020F0302020204030204"/>
              <a:cs typeface="Calibri Light" panose="020F0302020204030204"/>
            </a:endParaRPr>
          </a:p>
        </p:txBody>
      </p:sp>
      <p:sp>
        <p:nvSpPr>
          <p:cNvPr id="3" name="Subtitle 2">
            <a:extLst>
              <a:ext uri="{FF2B5EF4-FFF2-40B4-BE49-F238E27FC236}">
                <a16:creationId xmlns:a16="http://schemas.microsoft.com/office/drawing/2014/main" id="{D5A751D2-8206-471D-B5EE-1315549C76C5}"/>
              </a:ext>
            </a:extLst>
          </p:cNvPr>
          <p:cNvSpPr>
            <a:spLocks noGrp="1"/>
          </p:cNvSpPr>
          <p:nvPr>
            <p:ph type="subTitle" idx="1"/>
          </p:nvPr>
        </p:nvSpPr>
        <p:spPr>
          <a:xfrm>
            <a:off x="3875482" y="3222944"/>
            <a:ext cx="4441031" cy="994404"/>
          </a:xfrm>
        </p:spPr>
        <p:txBody>
          <a:bodyPr vert="horz" lIns="91440" tIns="45720" rIns="91440" bIns="45720" rtlCol="0" anchor="t">
            <a:normAutofit/>
          </a:bodyPr>
          <a:lstStyle/>
          <a:p>
            <a:r>
              <a:rPr lang="en-US" sz="1800" dirty="0"/>
              <a:t>Stephen McArdle RCDP</a:t>
            </a:r>
          </a:p>
          <a:p>
            <a:r>
              <a:rPr lang="en-US" sz="1800" dirty="0"/>
              <a:t>Careers Advisor at The Carlton Academy </a:t>
            </a:r>
            <a:endParaRPr lang="en-GB" sz="1800" dirty="0"/>
          </a:p>
        </p:txBody>
      </p:sp>
    </p:spTree>
    <p:extLst>
      <p:ext uri="{BB962C8B-B14F-4D97-AF65-F5344CB8AC3E}">
        <p14:creationId xmlns:p14="http://schemas.microsoft.com/office/powerpoint/2010/main" val="14981788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C36FB9-271D-2BC7-533F-CD57DD3BE28A}"/>
              </a:ext>
            </a:extLst>
          </p:cNvPr>
          <p:cNvSpPr>
            <a:spLocks noGrp="1"/>
          </p:cNvSpPr>
          <p:nvPr>
            <p:ph type="title"/>
          </p:nvPr>
        </p:nvSpPr>
        <p:spPr/>
        <p:txBody>
          <a:bodyPr/>
          <a:lstStyle/>
          <a:p>
            <a:pPr algn="ctr"/>
            <a:r>
              <a:rPr lang="en-US" dirty="0">
                <a:cs typeface="Calibri Light"/>
              </a:rPr>
              <a:t>Post-16 Open Days, Evenings and Events</a:t>
            </a:r>
          </a:p>
        </p:txBody>
      </p:sp>
      <p:sp>
        <p:nvSpPr>
          <p:cNvPr id="3" name="Content Placeholder 2">
            <a:extLst>
              <a:ext uri="{FF2B5EF4-FFF2-40B4-BE49-F238E27FC236}">
                <a16:creationId xmlns:a16="http://schemas.microsoft.com/office/drawing/2014/main" id="{21B59055-9FA1-2B94-1D90-C1AB6F5491D8}"/>
              </a:ext>
            </a:extLst>
          </p:cNvPr>
          <p:cNvSpPr>
            <a:spLocks noGrp="1"/>
          </p:cNvSpPr>
          <p:nvPr>
            <p:ph idx="1"/>
          </p:nvPr>
        </p:nvSpPr>
        <p:spPr/>
        <p:txBody>
          <a:bodyPr vert="horz" lIns="91440" tIns="45720" rIns="91440" bIns="45720" rtlCol="0" anchor="t">
            <a:normAutofit/>
          </a:bodyPr>
          <a:lstStyle/>
          <a:p>
            <a:r>
              <a:rPr lang="en-US" sz="2000" dirty="0">
                <a:cs typeface="Calibri"/>
              </a:rPr>
              <a:t>The Carlton Academy Sixth Form - </a:t>
            </a:r>
            <a:r>
              <a:rPr lang="en-US" sz="2000" dirty="0">
                <a:ea typeface="+mn-lt"/>
                <a:cs typeface="+mn-lt"/>
                <a:hlinkClick r:id="rId2"/>
              </a:rPr>
              <a:t>The Carlton Academy - Admissions and Prospectus</a:t>
            </a:r>
            <a:endParaRPr lang="en-US" dirty="0">
              <a:solidFill>
                <a:srgbClr val="ED7D31"/>
              </a:solidFill>
              <a:ea typeface="+mn-lt"/>
              <a:cs typeface="+mn-lt"/>
            </a:endParaRPr>
          </a:p>
          <a:p>
            <a:pPr marL="0" indent="0">
              <a:buNone/>
            </a:pPr>
            <a:r>
              <a:rPr lang="en-US" sz="2000" b="1" dirty="0">
                <a:cs typeface="Calibri"/>
              </a:rPr>
              <a:t>The Sixth Form Open Evening is on Wednesday 1st October 2025</a:t>
            </a:r>
            <a:endParaRPr lang="en-US" sz="2000" b="1" dirty="0">
              <a:solidFill>
                <a:schemeClr val="accent2"/>
              </a:solidFill>
              <a:ea typeface="+mn-lt"/>
              <a:cs typeface="+mn-lt"/>
            </a:endParaRPr>
          </a:p>
          <a:p>
            <a:pPr marL="0" indent="0">
              <a:buNone/>
            </a:pPr>
            <a:endParaRPr lang="en-US" sz="2000" dirty="0">
              <a:cs typeface="Calibri"/>
            </a:endParaRPr>
          </a:p>
          <a:p>
            <a:pPr marL="0" indent="0">
              <a:buNone/>
            </a:pPr>
            <a:r>
              <a:rPr lang="en-US" sz="2000" dirty="0">
                <a:cs typeface="Calibri"/>
              </a:rPr>
              <a:t>Online booking is usually required via the links below for:</a:t>
            </a:r>
            <a:endParaRPr lang="en-US" sz="2000" dirty="0">
              <a:ea typeface="Calibri" panose="020F0502020204030204"/>
              <a:cs typeface="Calibri"/>
            </a:endParaRPr>
          </a:p>
          <a:p>
            <a:r>
              <a:rPr lang="en-US" sz="2000" dirty="0">
                <a:cs typeface="Calibri"/>
              </a:rPr>
              <a:t>Nottingham College - </a:t>
            </a:r>
            <a:r>
              <a:rPr lang="en-US" sz="2000" dirty="0">
                <a:ea typeface="+mn-lt"/>
                <a:cs typeface="+mn-lt"/>
                <a:hlinkClick r:id="rId3"/>
              </a:rPr>
              <a:t>Open Events | Nottingham College</a:t>
            </a:r>
            <a:r>
              <a:rPr lang="en-US" sz="2000" dirty="0">
                <a:ea typeface="+mn-lt"/>
                <a:cs typeface="+mn-lt"/>
              </a:rPr>
              <a:t> </a:t>
            </a:r>
            <a:endParaRPr lang="en-US" sz="2000" dirty="0">
              <a:cs typeface="Calibri"/>
            </a:endParaRPr>
          </a:p>
          <a:p>
            <a:r>
              <a:rPr lang="en-US" sz="2000" dirty="0">
                <a:cs typeface="Calibri"/>
              </a:rPr>
              <a:t>West Notts College - </a:t>
            </a:r>
            <a:r>
              <a:rPr lang="en-US" sz="2000" dirty="0">
                <a:ea typeface="+mn-lt"/>
                <a:cs typeface="+mn-lt"/>
                <a:hlinkClick r:id="rId4"/>
              </a:rPr>
              <a:t>Open events, tours and tasters - West Notts College (wnc.ac.uk)</a:t>
            </a:r>
            <a:endParaRPr lang="en-US" sz="2000" dirty="0">
              <a:ea typeface="+mn-lt"/>
              <a:cs typeface="+mn-lt"/>
            </a:endParaRPr>
          </a:p>
          <a:p>
            <a:r>
              <a:rPr lang="en-US" sz="2000" dirty="0">
                <a:cs typeface="Calibri"/>
              </a:rPr>
              <a:t>Confetti College - </a:t>
            </a:r>
            <a:r>
              <a:rPr lang="en-US" sz="2000" dirty="0">
                <a:ea typeface="+mn-lt"/>
                <a:cs typeface="+mn-lt"/>
                <a:hlinkClick r:id="rId5"/>
              </a:rPr>
              <a:t>Open Days - Confetti Institute of Creative Technologies</a:t>
            </a:r>
            <a:endParaRPr lang="en-US" sz="2000" dirty="0">
              <a:ea typeface="+mn-lt"/>
              <a:cs typeface="+mn-lt"/>
            </a:endParaRPr>
          </a:p>
          <a:p>
            <a:r>
              <a:rPr lang="en-US" sz="2000" dirty="0">
                <a:cs typeface="Calibri"/>
              </a:rPr>
              <a:t>Brackenhurst College - </a:t>
            </a:r>
            <a:r>
              <a:rPr lang="en-US" sz="2000" dirty="0">
                <a:ea typeface="+mn-lt"/>
                <a:cs typeface="+mn-lt"/>
                <a:hlinkClick r:id="rId6"/>
              </a:rPr>
              <a:t>Open days and events | Nottingham Trent University</a:t>
            </a:r>
            <a:r>
              <a:rPr lang="en-US" sz="2000" dirty="0">
                <a:ea typeface="+mn-lt"/>
                <a:cs typeface="+mn-lt"/>
              </a:rPr>
              <a:t> </a:t>
            </a:r>
          </a:p>
          <a:p>
            <a:r>
              <a:rPr lang="en-US" sz="2000" dirty="0">
                <a:ea typeface="+mn-lt"/>
                <a:cs typeface="+mn-lt"/>
              </a:rPr>
              <a:t>Bilborough College Sixth Form - </a:t>
            </a:r>
            <a:r>
              <a:rPr lang="en-US" sz="2000" dirty="0">
                <a:ea typeface="+mn-lt"/>
                <a:cs typeface="+mn-lt"/>
                <a:hlinkClick r:id="rId7"/>
              </a:rPr>
              <a:t>Open Days - Bilborough College</a:t>
            </a:r>
            <a:r>
              <a:rPr lang="en-US" sz="2000" dirty="0">
                <a:ea typeface="+mn-lt"/>
                <a:cs typeface="+mn-lt"/>
              </a:rPr>
              <a:t> </a:t>
            </a:r>
          </a:p>
          <a:p>
            <a:r>
              <a:rPr lang="en-US" sz="2000" dirty="0">
                <a:ea typeface="+mn-lt"/>
                <a:cs typeface="+mn-lt"/>
              </a:rPr>
              <a:t>Inspire College - </a:t>
            </a:r>
            <a:r>
              <a:rPr lang="en-US" sz="2000" dirty="0">
                <a:ea typeface="+mn-lt"/>
                <a:cs typeface="+mn-lt"/>
                <a:hlinkClick r:id="rId8"/>
              </a:rPr>
              <a:t>Inspire College Open Days | Inspire - Culture, Learning, Libraries (inspireculture.org.uk)</a:t>
            </a:r>
            <a:r>
              <a:rPr lang="en-US" sz="2000" dirty="0">
                <a:ea typeface="+mn-lt"/>
                <a:cs typeface="+mn-lt"/>
              </a:rPr>
              <a:t> </a:t>
            </a:r>
          </a:p>
          <a:p>
            <a:endParaRPr lang="en-US" dirty="0">
              <a:ea typeface="+mn-lt"/>
              <a:cs typeface="+mn-lt"/>
            </a:endParaRPr>
          </a:p>
        </p:txBody>
      </p:sp>
    </p:spTree>
    <p:extLst>
      <p:ext uri="{BB962C8B-B14F-4D97-AF65-F5344CB8AC3E}">
        <p14:creationId xmlns:p14="http://schemas.microsoft.com/office/powerpoint/2010/main" val="693783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A93162-8E0E-49D4-8BA3-C705B672665B}"/>
              </a:ext>
            </a:extLst>
          </p:cNvPr>
          <p:cNvSpPr>
            <a:spLocks noGrp="1"/>
          </p:cNvSpPr>
          <p:nvPr>
            <p:ph type="title"/>
          </p:nvPr>
        </p:nvSpPr>
        <p:spPr>
          <a:xfrm>
            <a:off x="838200" y="297029"/>
            <a:ext cx="10515600" cy="876851"/>
          </a:xfrm>
        </p:spPr>
        <p:txBody>
          <a:bodyPr>
            <a:noAutofit/>
          </a:bodyPr>
          <a:lstStyle/>
          <a:p>
            <a:pPr algn="ctr"/>
            <a:r>
              <a:rPr lang="en-US" sz="3600" dirty="0"/>
              <a:t>Timeline for Applications</a:t>
            </a:r>
            <a:endParaRPr lang="en-GB" sz="3600" dirty="0"/>
          </a:p>
        </p:txBody>
      </p:sp>
      <p:graphicFrame>
        <p:nvGraphicFramePr>
          <p:cNvPr id="8" name="Table 7">
            <a:extLst>
              <a:ext uri="{FF2B5EF4-FFF2-40B4-BE49-F238E27FC236}">
                <a16:creationId xmlns:a16="http://schemas.microsoft.com/office/drawing/2014/main" id="{9D56B843-8761-4026-A6CD-CF8EA651B065}"/>
              </a:ext>
            </a:extLst>
          </p:cNvPr>
          <p:cNvGraphicFramePr>
            <a:graphicFrameLocks noGrp="1"/>
          </p:cNvGraphicFramePr>
          <p:nvPr>
            <p:extLst>
              <p:ext uri="{D42A27DB-BD31-4B8C-83A1-F6EECF244321}">
                <p14:modId xmlns:p14="http://schemas.microsoft.com/office/powerpoint/2010/main" val="100779766"/>
              </p:ext>
            </p:extLst>
          </p:nvPr>
        </p:nvGraphicFramePr>
        <p:xfrm>
          <a:off x="266700" y="1177094"/>
          <a:ext cx="11658600" cy="5102500"/>
        </p:xfrm>
        <a:graphic>
          <a:graphicData uri="http://schemas.openxmlformats.org/drawingml/2006/table">
            <a:tbl>
              <a:tblPr firstRow="1" firstCol="1" bandRow="1">
                <a:tableStyleId>{5C22544A-7EE6-4342-B048-85BDC9FD1C3A}</a:tableStyleId>
              </a:tblPr>
              <a:tblGrid>
                <a:gridCol w="1376363">
                  <a:extLst>
                    <a:ext uri="{9D8B030D-6E8A-4147-A177-3AD203B41FA5}">
                      <a16:colId xmlns:a16="http://schemas.microsoft.com/office/drawing/2014/main" val="1720254758"/>
                    </a:ext>
                  </a:extLst>
                </a:gridCol>
                <a:gridCol w="10282237">
                  <a:extLst>
                    <a:ext uri="{9D8B030D-6E8A-4147-A177-3AD203B41FA5}">
                      <a16:colId xmlns:a16="http://schemas.microsoft.com/office/drawing/2014/main" val="2902745705"/>
                    </a:ext>
                  </a:extLst>
                </a:gridCol>
              </a:tblGrid>
              <a:tr h="532559">
                <a:tc>
                  <a:txBody>
                    <a:bodyPr/>
                    <a:lstStyle/>
                    <a:p>
                      <a:pPr>
                        <a:lnSpc>
                          <a:spcPct val="107000"/>
                        </a:lnSpc>
                        <a:spcAft>
                          <a:spcPts val="0"/>
                        </a:spcAft>
                      </a:pPr>
                      <a:r>
                        <a:rPr lang="en-US" sz="2000" b="1" dirty="0">
                          <a:solidFill>
                            <a:srgbClr val="FFFF00"/>
                          </a:solidFill>
                          <a:effectLst/>
                          <a:latin typeface="Calibri"/>
                          <a:ea typeface="Calibri"/>
                          <a:cs typeface="Times New Roman"/>
                        </a:rPr>
                        <a:t>Year 11</a:t>
                      </a:r>
                      <a:endParaRPr lang="en-GB" sz="2800" b="1" dirty="0">
                        <a:solidFill>
                          <a:srgbClr val="FFFF00"/>
                        </a:solidFill>
                        <a:effectLst/>
                        <a:latin typeface="Calibri"/>
                        <a:ea typeface="Calibri"/>
                        <a:cs typeface="Times New Roman"/>
                      </a:endParaRPr>
                    </a:p>
                  </a:txBody>
                  <a:tcPr marL="66074" marR="66074" marT="0" marB="0"/>
                </a:tc>
                <a:tc>
                  <a:txBody>
                    <a:bodyPr/>
                    <a:lstStyle/>
                    <a:p>
                      <a:pPr algn="ctr">
                        <a:lnSpc>
                          <a:spcPct val="107000"/>
                        </a:lnSpc>
                        <a:spcAft>
                          <a:spcPts val="0"/>
                        </a:spcAft>
                      </a:pPr>
                      <a:r>
                        <a:rPr lang="en-GB" sz="2000" dirty="0">
                          <a:effectLst/>
                        </a:rPr>
                        <a:t>Application Processes / Information and Advice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6074" marR="66074" marT="0" marB="0"/>
                </a:tc>
                <a:extLst>
                  <a:ext uri="{0D108BD9-81ED-4DB2-BD59-A6C34878D82A}">
                    <a16:rowId xmlns:a16="http://schemas.microsoft.com/office/drawing/2014/main" val="3669677586"/>
                  </a:ext>
                </a:extLst>
              </a:tr>
              <a:tr h="1165602">
                <a:tc>
                  <a:txBody>
                    <a:bodyPr/>
                    <a:lstStyle/>
                    <a:p>
                      <a:pPr>
                        <a:lnSpc>
                          <a:spcPct val="107000"/>
                        </a:lnSpc>
                        <a:spcAft>
                          <a:spcPts val="0"/>
                        </a:spcAft>
                      </a:pPr>
                      <a:r>
                        <a:rPr lang="en-GB" sz="2000" dirty="0">
                          <a:effectLst/>
                        </a:rPr>
                        <a:t>October / November 2025</a:t>
                      </a:r>
                    </a:p>
                  </a:txBody>
                  <a:tcPr marL="66074" marR="66074" marT="0" marB="0"/>
                </a:tc>
                <a:tc>
                  <a:txBody>
                    <a:bodyPr/>
                    <a:lstStyle/>
                    <a:p>
                      <a:pPr algn="l">
                        <a:lnSpc>
                          <a:spcPct val="107000"/>
                        </a:lnSpc>
                        <a:spcAft>
                          <a:spcPts val="0"/>
                        </a:spcAft>
                      </a:pPr>
                      <a:r>
                        <a:rPr lang="en-GB" sz="1600" dirty="0">
                          <a:effectLst/>
                        </a:rPr>
                        <a:t>Sixth form and college applications begin to open.  </a:t>
                      </a:r>
                      <a:endParaRPr lang="en-GB" sz="2000" dirty="0">
                        <a:effectLst/>
                      </a:endParaRPr>
                    </a:p>
                    <a:p>
                      <a:pPr algn="l">
                        <a:lnSpc>
                          <a:spcPct val="107000"/>
                        </a:lnSpc>
                        <a:spcAft>
                          <a:spcPts val="0"/>
                        </a:spcAft>
                      </a:pPr>
                      <a:r>
                        <a:rPr lang="en-GB" sz="1600" dirty="0">
                          <a:effectLst/>
                        </a:rPr>
                        <a:t>Open days are advertised on sixth form and college websites along with any booking instructions required.</a:t>
                      </a:r>
                      <a:endParaRPr lang="en-GB" sz="2000" dirty="0">
                        <a:effectLst/>
                      </a:endParaRPr>
                    </a:p>
                    <a:p>
                      <a:pPr algn="l">
                        <a:lnSpc>
                          <a:spcPct val="107000"/>
                        </a:lnSpc>
                        <a:spcAft>
                          <a:spcPts val="0"/>
                        </a:spcAft>
                      </a:pPr>
                      <a:r>
                        <a:rPr lang="en-GB" sz="1600" dirty="0">
                          <a:effectLst/>
                        </a:rPr>
                        <a:t>Some apprenticeship providers will begin to advertise vacancies if they have lengthy recruitment systems and processes.  Check individual company websites for this. </a:t>
                      </a:r>
                    </a:p>
                  </a:txBody>
                  <a:tcPr marL="66074" marR="66074" marT="0" marB="0"/>
                </a:tc>
                <a:extLst>
                  <a:ext uri="{0D108BD9-81ED-4DB2-BD59-A6C34878D82A}">
                    <a16:rowId xmlns:a16="http://schemas.microsoft.com/office/drawing/2014/main" val="3078990328"/>
                  </a:ext>
                </a:extLst>
              </a:tr>
              <a:tr h="624011">
                <a:tc>
                  <a:txBody>
                    <a:bodyPr/>
                    <a:lstStyle/>
                    <a:p>
                      <a:pPr>
                        <a:lnSpc>
                          <a:spcPct val="107000"/>
                        </a:lnSpc>
                        <a:spcAft>
                          <a:spcPts val="0"/>
                        </a:spcAft>
                      </a:pPr>
                      <a:r>
                        <a:rPr lang="en-GB" sz="2000" dirty="0">
                          <a:effectLst/>
                        </a:rPr>
                        <a:t>January 2026</a:t>
                      </a:r>
                      <a:endParaRPr lang="en-GB" sz="2800" dirty="0">
                        <a:effectLst/>
                      </a:endParaRPr>
                    </a:p>
                  </a:txBody>
                  <a:tcPr marL="66074" marR="66074" marT="0" marB="0"/>
                </a:tc>
                <a:tc>
                  <a:txBody>
                    <a:bodyPr/>
                    <a:lstStyle/>
                    <a:p>
                      <a:pPr algn="l">
                        <a:lnSpc>
                          <a:spcPct val="107000"/>
                        </a:lnSpc>
                        <a:spcAft>
                          <a:spcPts val="0"/>
                        </a:spcAft>
                      </a:pPr>
                      <a:r>
                        <a:rPr lang="en-GB" sz="1600" dirty="0">
                          <a:effectLst/>
                        </a:rPr>
                        <a:t>Some sixth forms and colleges may close applications early.  It is worth checking with each provider you are interested in applying for and make early applications (before January ideally) to avoid disappointment.  </a:t>
                      </a:r>
                      <a:endParaRPr lang="en-GB" sz="2000" dirty="0">
                        <a:effectLst/>
                      </a:endParaRPr>
                    </a:p>
                  </a:txBody>
                  <a:tcPr marL="66074" marR="66074" marT="0" marB="0"/>
                </a:tc>
                <a:extLst>
                  <a:ext uri="{0D108BD9-81ED-4DB2-BD59-A6C34878D82A}">
                    <a16:rowId xmlns:a16="http://schemas.microsoft.com/office/drawing/2014/main" val="4243005485"/>
                  </a:ext>
                </a:extLst>
              </a:tr>
              <a:tr h="1185651">
                <a:tc>
                  <a:txBody>
                    <a:bodyPr/>
                    <a:lstStyle/>
                    <a:p>
                      <a:pPr>
                        <a:lnSpc>
                          <a:spcPct val="107000"/>
                        </a:lnSpc>
                        <a:spcAft>
                          <a:spcPts val="0"/>
                        </a:spcAft>
                      </a:pPr>
                      <a:r>
                        <a:rPr lang="en-GB" sz="2000" dirty="0">
                          <a:effectLst/>
                        </a:rPr>
                        <a:t>January - March 2026</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6074" marR="66074" marT="0" marB="0"/>
                </a:tc>
                <a:tc>
                  <a:txBody>
                    <a:bodyPr/>
                    <a:lstStyle/>
                    <a:p>
                      <a:pPr algn="l">
                        <a:lnSpc>
                          <a:spcPct val="107000"/>
                        </a:lnSpc>
                        <a:spcAft>
                          <a:spcPts val="0"/>
                        </a:spcAft>
                      </a:pPr>
                      <a:r>
                        <a:rPr lang="en-GB" sz="1600" dirty="0">
                          <a:effectLst/>
                        </a:rPr>
                        <a:t>Students begin to receive invitations for sixth form and college interviews. Sometimes these are called ‘Meet the Tutor Events’.</a:t>
                      </a:r>
                      <a:endParaRPr lang="en-GB" sz="2000" dirty="0">
                        <a:effectLst/>
                      </a:endParaRPr>
                    </a:p>
                    <a:p>
                      <a:pPr algn="l">
                        <a:lnSpc>
                          <a:spcPct val="107000"/>
                        </a:lnSpc>
                        <a:spcAft>
                          <a:spcPts val="0"/>
                        </a:spcAft>
                      </a:pPr>
                      <a:r>
                        <a:rPr lang="en-GB" sz="1600" dirty="0">
                          <a:effectLst/>
                        </a:rPr>
                        <a:t>Students begin to receive and accept ‘conditional offers’.  This means the offer is based on the student meeting the entry requirements for that specific course.  This will be determined on GCSE results day in August. </a:t>
                      </a:r>
                    </a:p>
                  </a:txBody>
                  <a:tcPr marL="66074" marR="66074" marT="0" marB="0"/>
                </a:tc>
                <a:extLst>
                  <a:ext uri="{0D108BD9-81ED-4DB2-BD59-A6C34878D82A}">
                    <a16:rowId xmlns:a16="http://schemas.microsoft.com/office/drawing/2014/main" val="4151034815"/>
                  </a:ext>
                </a:extLst>
              </a:tr>
              <a:tr h="943100">
                <a:tc>
                  <a:txBody>
                    <a:bodyPr/>
                    <a:lstStyle/>
                    <a:p>
                      <a:pPr>
                        <a:lnSpc>
                          <a:spcPct val="107000"/>
                        </a:lnSpc>
                        <a:spcAft>
                          <a:spcPts val="0"/>
                        </a:spcAft>
                      </a:pPr>
                      <a:r>
                        <a:rPr lang="en-GB" sz="2000" dirty="0">
                          <a:effectLst/>
                        </a:rPr>
                        <a:t>February – May 2026</a:t>
                      </a:r>
                    </a:p>
                  </a:txBody>
                  <a:tcPr marL="66074" marR="66074" marT="0" marB="0"/>
                </a:tc>
                <a:tc>
                  <a:txBody>
                    <a:bodyPr/>
                    <a:lstStyle/>
                    <a:p>
                      <a:pPr algn="l">
                        <a:lnSpc>
                          <a:spcPct val="107000"/>
                        </a:lnSpc>
                        <a:spcAft>
                          <a:spcPts val="0"/>
                        </a:spcAft>
                      </a:pPr>
                      <a:r>
                        <a:rPr lang="en-GB" sz="1600" dirty="0">
                          <a:effectLst/>
                        </a:rPr>
                        <a:t>Apprenticeship vacancy numbers begin to rise at this time of year.   Year 11s can begin working with an employer full time from the first Monday after the last GCSE exam date is scheduled.  This is usually in the last week of June or the first week of July.</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6074" marR="66074" marT="0" marB="0"/>
                </a:tc>
                <a:extLst>
                  <a:ext uri="{0D108BD9-81ED-4DB2-BD59-A6C34878D82A}">
                    <a16:rowId xmlns:a16="http://schemas.microsoft.com/office/drawing/2014/main" val="914228984"/>
                  </a:ext>
                </a:extLst>
              </a:tr>
              <a:tr h="375591">
                <a:tc>
                  <a:txBody>
                    <a:bodyPr/>
                    <a:lstStyle/>
                    <a:p>
                      <a:pPr>
                        <a:lnSpc>
                          <a:spcPct val="107000"/>
                        </a:lnSpc>
                        <a:spcAft>
                          <a:spcPts val="0"/>
                        </a:spcAft>
                      </a:pPr>
                      <a:r>
                        <a:rPr lang="en-GB" sz="2000" dirty="0">
                          <a:effectLst/>
                        </a:rPr>
                        <a:t>August 2026</a:t>
                      </a:r>
                      <a:endParaRPr lang="en-GB" sz="2800" dirty="0">
                        <a:effectLst/>
                      </a:endParaRPr>
                    </a:p>
                  </a:txBody>
                  <a:tcPr marL="66074" marR="66074" marT="0" marB="0"/>
                </a:tc>
                <a:tc>
                  <a:txBody>
                    <a:bodyPr/>
                    <a:lstStyle/>
                    <a:p>
                      <a:pPr algn="l">
                        <a:lnSpc>
                          <a:spcPct val="107000"/>
                        </a:lnSpc>
                        <a:spcAft>
                          <a:spcPts val="0"/>
                        </a:spcAft>
                      </a:pPr>
                      <a:r>
                        <a:rPr lang="en-GB" sz="1600" dirty="0">
                          <a:effectLst/>
                        </a:rPr>
                        <a:t>Students can enrol onto their chosen course on or after GCSE Results Day if their conditional offer has been met.</a:t>
                      </a:r>
                      <a:endParaRPr lang="en-GB" sz="2000" dirty="0">
                        <a:effectLst/>
                      </a:endParaRPr>
                    </a:p>
                  </a:txBody>
                  <a:tcPr marL="66074" marR="66074" marT="0" marB="0"/>
                </a:tc>
                <a:extLst>
                  <a:ext uri="{0D108BD9-81ED-4DB2-BD59-A6C34878D82A}">
                    <a16:rowId xmlns:a16="http://schemas.microsoft.com/office/drawing/2014/main" val="1282579522"/>
                  </a:ext>
                </a:extLst>
              </a:tr>
            </a:tbl>
          </a:graphicData>
        </a:graphic>
      </p:graphicFrame>
    </p:spTree>
    <p:extLst>
      <p:ext uri="{BB962C8B-B14F-4D97-AF65-F5344CB8AC3E}">
        <p14:creationId xmlns:p14="http://schemas.microsoft.com/office/powerpoint/2010/main" val="37245387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D32F-16C2-4478-A7B7-A9CE498DEF31}"/>
              </a:ext>
            </a:extLst>
          </p:cNvPr>
          <p:cNvSpPr>
            <a:spLocks noGrp="1"/>
          </p:cNvSpPr>
          <p:nvPr>
            <p:ph type="title"/>
          </p:nvPr>
        </p:nvSpPr>
        <p:spPr>
          <a:xfrm>
            <a:off x="363747" y="365125"/>
            <a:ext cx="11105071" cy="1339940"/>
          </a:xfrm>
        </p:spPr>
        <p:txBody>
          <a:bodyPr>
            <a:normAutofit fontScale="90000"/>
          </a:bodyPr>
          <a:lstStyle/>
          <a:p>
            <a:pPr algn="ctr"/>
            <a:r>
              <a:rPr lang="en-US" dirty="0"/>
              <a:t>Personal Career Guidance and the Support Available</a:t>
            </a:r>
            <a:br>
              <a:rPr lang="en-US" dirty="0"/>
            </a:br>
            <a:endParaRPr lang="en-GB" dirty="0"/>
          </a:p>
        </p:txBody>
      </p:sp>
      <p:sp>
        <p:nvSpPr>
          <p:cNvPr id="8" name="Content Placeholder 7">
            <a:extLst>
              <a:ext uri="{FF2B5EF4-FFF2-40B4-BE49-F238E27FC236}">
                <a16:creationId xmlns:a16="http://schemas.microsoft.com/office/drawing/2014/main" id="{FBF0A997-D704-47EE-9D04-D9D95381C9A3}"/>
              </a:ext>
            </a:extLst>
          </p:cNvPr>
          <p:cNvSpPr>
            <a:spLocks noGrp="1"/>
          </p:cNvSpPr>
          <p:nvPr>
            <p:ph idx="1"/>
          </p:nvPr>
        </p:nvSpPr>
        <p:spPr>
          <a:xfrm>
            <a:off x="838200" y="4827258"/>
            <a:ext cx="10515600" cy="1483714"/>
          </a:xfrm>
          <a:ln>
            <a:noFill/>
          </a:ln>
        </p:spPr>
        <p:txBody>
          <a:bodyPr vert="horz" lIns="91440" tIns="45720" rIns="91440" bIns="45720" rtlCol="0" anchor="t">
            <a:normAutofit fontScale="92500"/>
          </a:bodyPr>
          <a:lstStyle/>
          <a:p>
            <a:pPr marL="0" indent="0" algn="just">
              <a:buNone/>
            </a:pPr>
            <a:r>
              <a:rPr lang="en-US" sz="2400" dirty="0">
                <a:solidFill>
                  <a:srgbClr val="000000"/>
                </a:solidFill>
              </a:rPr>
              <a:t>The Carlton Academy provides</a:t>
            </a:r>
            <a:r>
              <a:rPr lang="en-US" sz="2400" dirty="0"/>
              <a:t> students and parents with access to Registered  Career Development Professionals who work in accordance with the Career Development Institues </a:t>
            </a:r>
            <a:r>
              <a:rPr lang="en-US" sz="2400" dirty="0">
                <a:hlinkClick r:id="rId2"/>
              </a:rPr>
              <a:t>Code of Ethics</a:t>
            </a:r>
            <a:r>
              <a:rPr lang="en-US" sz="2400" dirty="0"/>
              <a:t>.  This means they are highly trained and impartial in their work.  </a:t>
            </a:r>
            <a:endParaRPr lang="en-US" dirty="0"/>
          </a:p>
          <a:p>
            <a:pPr marL="0" indent="0" algn="just">
              <a:buNone/>
            </a:pPr>
            <a:r>
              <a:rPr lang="en-US" sz="2400" dirty="0"/>
              <a:t>Details of how they work and their availability is outlined on the next few pages.</a:t>
            </a:r>
            <a:endParaRPr lang="en-US" dirty="0">
              <a:ea typeface="Calibri"/>
              <a:cs typeface="Calibri"/>
            </a:endParaRPr>
          </a:p>
          <a:p>
            <a:pPr marL="0" indent="0" algn="just">
              <a:buNone/>
            </a:pPr>
            <a:endParaRPr lang="en-US" sz="2400" dirty="0">
              <a:ea typeface="Calibri"/>
              <a:cs typeface="Calibri"/>
            </a:endParaRPr>
          </a:p>
        </p:txBody>
      </p:sp>
      <p:pic>
        <p:nvPicPr>
          <p:cNvPr id="5" name="Picture 4" descr="A collage of logos&#10;&#10;Description automatically generated">
            <a:extLst>
              <a:ext uri="{FF2B5EF4-FFF2-40B4-BE49-F238E27FC236}">
                <a16:creationId xmlns:a16="http://schemas.microsoft.com/office/drawing/2014/main" id="{B455D572-0982-7B71-F7DC-1814B7505186}"/>
              </a:ext>
            </a:extLst>
          </p:cNvPr>
          <p:cNvPicPr>
            <a:picLocks noChangeAspect="1"/>
          </p:cNvPicPr>
          <p:nvPr/>
        </p:nvPicPr>
        <p:blipFill>
          <a:blip r:embed="rId3"/>
          <a:stretch>
            <a:fillRect/>
          </a:stretch>
        </p:blipFill>
        <p:spPr>
          <a:xfrm>
            <a:off x="1779018" y="1632281"/>
            <a:ext cx="8288907" cy="2730799"/>
          </a:xfrm>
          <a:prstGeom prst="rect">
            <a:avLst/>
          </a:prstGeom>
        </p:spPr>
      </p:pic>
    </p:spTree>
    <p:extLst>
      <p:ext uri="{BB962C8B-B14F-4D97-AF65-F5344CB8AC3E}">
        <p14:creationId xmlns:p14="http://schemas.microsoft.com/office/powerpoint/2010/main" val="828343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diagram of a cloud with text&#10;&#10;Description automatically generated">
            <a:extLst>
              <a:ext uri="{FF2B5EF4-FFF2-40B4-BE49-F238E27FC236}">
                <a16:creationId xmlns:a16="http://schemas.microsoft.com/office/drawing/2014/main" id="{A8F67C06-765D-40C5-B198-7DEE431F3D0B}"/>
              </a:ext>
            </a:extLst>
          </p:cNvPr>
          <p:cNvPicPr>
            <a:picLocks noChangeAspect="1"/>
          </p:cNvPicPr>
          <p:nvPr/>
        </p:nvPicPr>
        <p:blipFill>
          <a:blip r:embed="rId2"/>
          <a:stretch>
            <a:fillRect/>
          </a:stretch>
        </p:blipFill>
        <p:spPr>
          <a:xfrm>
            <a:off x="92195" y="1831408"/>
            <a:ext cx="5279006" cy="3856546"/>
          </a:xfrm>
          <a:prstGeom prst="rect">
            <a:avLst/>
          </a:prstGeom>
          <a:ln>
            <a:solidFill>
              <a:schemeClr val="tx1"/>
            </a:solidFill>
          </a:ln>
        </p:spPr>
      </p:pic>
      <p:sp>
        <p:nvSpPr>
          <p:cNvPr id="10" name="Title 1">
            <a:extLst>
              <a:ext uri="{FF2B5EF4-FFF2-40B4-BE49-F238E27FC236}">
                <a16:creationId xmlns:a16="http://schemas.microsoft.com/office/drawing/2014/main" id="{5AB6D8F3-9771-45C4-B160-9FD3913B2A49}"/>
              </a:ext>
            </a:extLst>
          </p:cNvPr>
          <p:cNvSpPr>
            <a:spLocks noGrp="1"/>
          </p:cNvSpPr>
          <p:nvPr/>
        </p:nvSpPr>
        <p:spPr>
          <a:xfrm>
            <a:off x="205597" y="278860"/>
            <a:ext cx="11982090" cy="635450"/>
          </a:xfrm>
          <a:prstGeom prst="rect">
            <a:avLst/>
          </a:prstGeom>
        </p:spPr>
        <p:txBody>
          <a:bodyPr vert="horz" lIns="91440" tIns="45720" rIns="91440" bIns="45720" rtlCol="0" anchor="ctr">
            <a:normAutofit fontScale="92500"/>
          </a:bodyPr>
          <a:lstStyle>
            <a:defPPr>
              <a:defRPr lang="en-US"/>
            </a:defPPr>
            <a:lvl1pPr marL="0" algn="l" defTabSz="914400" rtl="0" eaLnBrk="1" latinLnBrk="0" hangingPunct="1">
              <a:lnSpc>
                <a:spcPct val="90000"/>
              </a:lnSpc>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GB" sz="3600" dirty="0">
                <a:cs typeface="Calibri Light"/>
              </a:rPr>
              <a:t>Personal Career Guidance is </a:t>
            </a:r>
            <a:r>
              <a:rPr lang="en-GB" sz="3600" dirty="0">
                <a:solidFill>
                  <a:srgbClr val="00B050"/>
                </a:solidFill>
                <a:cs typeface="Calibri Light"/>
                <a:hlinkClick r:id="rId3"/>
              </a:rPr>
              <a:t>#SoMuchMoreThanTalkingAboutJobs</a:t>
            </a:r>
            <a:endParaRPr lang="en-US" sz="3600" dirty="0">
              <a:ea typeface="Calibri Light"/>
              <a:cs typeface="Calibri Light"/>
            </a:endParaRPr>
          </a:p>
        </p:txBody>
      </p:sp>
      <p:sp>
        <p:nvSpPr>
          <p:cNvPr id="11" name="TextBox 10">
            <a:extLst>
              <a:ext uri="{FF2B5EF4-FFF2-40B4-BE49-F238E27FC236}">
                <a16:creationId xmlns:a16="http://schemas.microsoft.com/office/drawing/2014/main" id="{CF0C306B-7372-1357-A711-0E9A8959EC0E}"/>
              </a:ext>
            </a:extLst>
          </p:cNvPr>
          <p:cNvSpPr txBox="1"/>
          <p:nvPr/>
        </p:nvSpPr>
        <p:spPr>
          <a:xfrm>
            <a:off x="5568287" y="1044318"/>
            <a:ext cx="6622404" cy="569386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ea typeface="Calibri"/>
                <a:cs typeface="Calibri"/>
              </a:rPr>
              <a:t>It's about:</a:t>
            </a:r>
            <a:endParaRPr lang="en-US" sz="2000" b="1">
              <a:ea typeface="Calibri" panose="020F0502020204030204"/>
              <a:cs typeface="Calibri" panose="020F0502020204030204"/>
            </a:endParaRPr>
          </a:p>
          <a:p>
            <a:pPr marL="285750" indent="-285750">
              <a:buFont typeface="Calibri"/>
              <a:buChar char="-"/>
            </a:pPr>
            <a:r>
              <a:rPr lang="en-US" dirty="0">
                <a:ea typeface="Calibri"/>
                <a:cs typeface="Calibri"/>
              </a:rPr>
              <a:t>Helping each student to feel empowered to take full ownership and responsibility for the choices they make now and into the future. </a:t>
            </a:r>
          </a:p>
          <a:p>
            <a:pPr marL="285750" indent="-285750">
              <a:buFont typeface="Calibri"/>
              <a:buChar char="-"/>
            </a:pPr>
            <a:r>
              <a:rPr lang="en-US" dirty="0">
                <a:ea typeface="Calibri"/>
                <a:cs typeface="Calibri"/>
              </a:rPr>
              <a:t>Supporting good and informed decision making from the options available. </a:t>
            </a:r>
          </a:p>
          <a:p>
            <a:endParaRPr lang="en-US" dirty="0">
              <a:ea typeface="Calibri"/>
              <a:cs typeface="Calibri"/>
            </a:endParaRPr>
          </a:p>
          <a:p>
            <a:r>
              <a:rPr lang="en-US" sz="2000" b="1" dirty="0">
                <a:ea typeface="Calibri"/>
                <a:cs typeface="Calibri"/>
              </a:rPr>
              <a:t>We do this by:</a:t>
            </a:r>
          </a:p>
          <a:p>
            <a:pPr marL="285750" indent="-285750">
              <a:buFont typeface="Calibri"/>
              <a:buChar char="-"/>
            </a:pPr>
            <a:r>
              <a:rPr lang="en-US" dirty="0">
                <a:ea typeface="Calibri"/>
                <a:cs typeface="Calibri"/>
              </a:rPr>
              <a:t>Giving students the time and space to reflect on their interests, preferred learning/working styles and environments to enable the development of self-awareness.</a:t>
            </a:r>
          </a:p>
          <a:p>
            <a:pPr marL="285750" indent="-285750">
              <a:buFont typeface="Calibri"/>
              <a:buChar char="-"/>
            </a:pPr>
            <a:r>
              <a:rPr lang="en-US" dirty="0">
                <a:ea typeface="Calibri"/>
                <a:cs typeface="Calibri"/>
              </a:rPr>
              <a:t>Asking questions, supporting action setting and sometimes giving advice to aid the development of opportunity-awareness. </a:t>
            </a:r>
          </a:p>
          <a:p>
            <a:endParaRPr lang="en-US" dirty="0">
              <a:ea typeface="Calibri"/>
              <a:cs typeface="Calibri"/>
            </a:endParaRPr>
          </a:p>
          <a:p>
            <a:pPr>
              <a:buFont typeface="Calibri"/>
            </a:pPr>
            <a:r>
              <a:rPr lang="en-US" dirty="0">
                <a:ea typeface="Calibri"/>
                <a:cs typeface="Calibri"/>
              </a:rPr>
              <a:t>We understand that post-16 decision making can be a confusing and challenging time and process.  Therefore, each student will be met with empathy and compassion.  All students will receive at least one 1:1 appointment and written action plan to support them with their post-16 options and career-related planning.</a:t>
            </a:r>
          </a:p>
          <a:p>
            <a:pPr>
              <a:buFont typeface="Calibri"/>
            </a:pPr>
            <a:endParaRPr lang="en-US" dirty="0">
              <a:ea typeface="Calibri"/>
              <a:cs typeface="Calibri"/>
            </a:endParaRPr>
          </a:p>
        </p:txBody>
      </p:sp>
    </p:spTree>
    <p:extLst>
      <p:ext uri="{BB962C8B-B14F-4D97-AF65-F5344CB8AC3E}">
        <p14:creationId xmlns:p14="http://schemas.microsoft.com/office/powerpoint/2010/main" val="3464038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Table 7">
            <a:extLst>
              <a:ext uri="{FF2B5EF4-FFF2-40B4-BE49-F238E27FC236}">
                <a16:creationId xmlns:a16="http://schemas.microsoft.com/office/drawing/2014/main" id="{F84F8DE8-E000-4B52-AD6E-52FDF512A8BC}"/>
              </a:ext>
            </a:extLst>
          </p:cNvPr>
          <p:cNvGraphicFramePr>
            <a:graphicFrameLocks noGrp="1"/>
          </p:cNvGraphicFramePr>
          <p:nvPr>
            <p:extLst>
              <p:ext uri="{D42A27DB-BD31-4B8C-83A1-F6EECF244321}">
                <p14:modId xmlns:p14="http://schemas.microsoft.com/office/powerpoint/2010/main" val="2670459163"/>
              </p:ext>
            </p:extLst>
          </p:nvPr>
        </p:nvGraphicFramePr>
        <p:xfrm>
          <a:off x="128558" y="75475"/>
          <a:ext cx="11934876" cy="6727466"/>
        </p:xfrm>
        <a:graphic>
          <a:graphicData uri="http://schemas.openxmlformats.org/drawingml/2006/table">
            <a:tbl>
              <a:tblPr firstRow="1" bandRow="1">
                <a:tableStyleId>{5C22544A-7EE6-4342-B048-85BDC9FD1C3A}</a:tableStyleId>
              </a:tblPr>
              <a:tblGrid>
                <a:gridCol w="5453061">
                  <a:extLst>
                    <a:ext uri="{9D8B030D-6E8A-4147-A177-3AD203B41FA5}">
                      <a16:colId xmlns:a16="http://schemas.microsoft.com/office/drawing/2014/main" val="1503341679"/>
                    </a:ext>
                  </a:extLst>
                </a:gridCol>
                <a:gridCol w="1474304">
                  <a:extLst>
                    <a:ext uri="{9D8B030D-6E8A-4147-A177-3AD203B41FA5}">
                      <a16:colId xmlns:a16="http://schemas.microsoft.com/office/drawing/2014/main" val="1735381532"/>
                    </a:ext>
                  </a:extLst>
                </a:gridCol>
                <a:gridCol w="1143000">
                  <a:extLst>
                    <a:ext uri="{9D8B030D-6E8A-4147-A177-3AD203B41FA5}">
                      <a16:colId xmlns:a16="http://schemas.microsoft.com/office/drawing/2014/main" val="912139991"/>
                    </a:ext>
                  </a:extLst>
                </a:gridCol>
                <a:gridCol w="3864511">
                  <a:extLst>
                    <a:ext uri="{9D8B030D-6E8A-4147-A177-3AD203B41FA5}">
                      <a16:colId xmlns:a16="http://schemas.microsoft.com/office/drawing/2014/main" val="2366201304"/>
                    </a:ext>
                  </a:extLst>
                </a:gridCol>
              </a:tblGrid>
              <a:tr h="926661">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800" b="1" dirty="0"/>
                    </a:p>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a:latin typeface="Arial"/>
                          <a:cs typeface="Arial"/>
                        </a:rPr>
                        <a:t>Careers Advisor Availability </a:t>
                      </a:r>
                      <a:r>
                        <a:rPr lang="en-US" sz="2400" b="1" dirty="0">
                          <a:latin typeface="Arial"/>
                          <a:cs typeface="Arial"/>
                        </a:rPr>
                        <a:t>(2025-26)</a:t>
                      </a:r>
                    </a:p>
                    <a:p>
                      <a:pPr marL="0" marR="0" lvl="0" indent="0" algn="ctr">
                        <a:lnSpc>
                          <a:spcPct val="100000"/>
                        </a:lnSpc>
                        <a:spcBef>
                          <a:spcPts val="0"/>
                        </a:spcBef>
                        <a:spcAft>
                          <a:spcPts val="0"/>
                        </a:spcAft>
                        <a:buClrTx/>
                        <a:buSzTx/>
                        <a:buFontTx/>
                        <a:buNone/>
                      </a:pPr>
                      <a:endParaRPr lang="en-US" sz="2000" b="1" dirty="0">
                        <a:solidFill>
                          <a:schemeClr val="tx1"/>
                        </a:solidFill>
                        <a:latin typeface="Arial"/>
                        <a:cs typeface="Arial"/>
                      </a:endParaRPr>
                    </a:p>
                    <a:p>
                      <a:pPr marL="0" marR="0" lvl="0" indent="0" algn="ctr">
                        <a:lnSpc>
                          <a:spcPct val="100000"/>
                        </a:lnSpc>
                        <a:spcBef>
                          <a:spcPts val="0"/>
                        </a:spcBef>
                        <a:spcAft>
                          <a:spcPts val="0"/>
                        </a:spcAft>
                        <a:buClrTx/>
                        <a:buSzTx/>
                        <a:buFontTx/>
                        <a:buNone/>
                      </a:pPr>
                      <a:r>
                        <a:rPr lang="en-US" sz="2000" b="1" dirty="0">
                          <a:solidFill>
                            <a:schemeClr val="tx1"/>
                          </a:solidFill>
                          <a:latin typeface="Arial"/>
                          <a:cs typeface="Arial"/>
                        </a:rPr>
                        <a:t>Referrals should be made to: s.mcardle@theacademycarlton.org</a:t>
                      </a:r>
                      <a:endParaRPr lang="en-US" sz="2000" b="1" i="1" dirty="0">
                        <a:solidFill>
                          <a:schemeClr val="accent2"/>
                        </a:solidFill>
                        <a:latin typeface="Arial"/>
                        <a:cs typeface="Arial"/>
                      </a:endParaRPr>
                    </a:p>
                  </a:txBody>
                  <a:tcPr>
                    <a:solidFill>
                      <a:srgbClr val="00B0F0"/>
                    </a:solidFill>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809922078"/>
                  </a:ext>
                </a:extLst>
              </a:tr>
              <a:tr h="844826">
                <a:tc>
                  <a:txBody>
                    <a:bodyPr/>
                    <a:lstStyle/>
                    <a:p>
                      <a:pPr algn="ctr"/>
                      <a:endParaRPr lang="en-US" sz="1600" b="1" dirty="0">
                        <a:latin typeface="Arial"/>
                        <a:cs typeface="Arial"/>
                      </a:endParaRPr>
                    </a:p>
                    <a:p>
                      <a:pPr lvl="0" algn="ctr">
                        <a:buNone/>
                      </a:pPr>
                      <a:r>
                        <a:rPr lang="en-US" sz="1600" b="1" dirty="0">
                          <a:latin typeface="Arial"/>
                          <a:cs typeface="Arial"/>
                        </a:rPr>
                        <a:t>Career Guidance Opportunities </a:t>
                      </a:r>
                      <a:endParaRPr lang="en-GB" sz="1600" b="1" dirty="0">
                        <a:latin typeface="Arial"/>
                        <a:cs typeface="Arial"/>
                      </a:endParaRPr>
                    </a:p>
                  </a:txBody>
                  <a:tcPr>
                    <a:solidFill>
                      <a:srgbClr val="FFFF00"/>
                    </a:solidFill>
                  </a:tcPr>
                </a:tc>
                <a:tc>
                  <a:txBody>
                    <a:bodyPr/>
                    <a:lstStyle/>
                    <a:p>
                      <a:pPr algn="ctr"/>
                      <a:endParaRPr lang="en-US" sz="1600" b="1" dirty="0">
                        <a:latin typeface="Arial"/>
                        <a:cs typeface="Arial"/>
                      </a:endParaRPr>
                    </a:p>
                    <a:p>
                      <a:pPr lvl="0" algn="ctr">
                        <a:buNone/>
                      </a:pPr>
                      <a:r>
                        <a:rPr lang="en-US" sz="1600" b="1" dirty="0">
                          <a:latin typeface="Arial"/>
                          <a:cs typeface="Arial"/>
                        </a:rPr>
                        <a:t>Year Groups</a:t>
                      </a:r>
                    </a:p>
                  </a:txBody>
                  <a:tcPr>
                    <a:solidFill>
                      <a:srgbClr val="FFFF00"/>
                    </a:solidFill>
                  </a:tcPr>
                </a:tc>
                <a:tc>
                  <a:txBody>
                    <a:bodyPr/>
                    <a:lstStyle/>
                    <a:p>
                      <a:pPr algn="ctr"/>
                      <a:endParaRPr lang="en-US" sz="1600" b="1" dirty="0">
                        <a:latin typeface="Arial"/>
                        <a:cs typeface="Arial"/>
                      </a:endParaRPr>
                    </a:p>
                    <a:p>
                      <a:pPr lvl="0" algn="ctr">
                        <a:buNone/>
                      </a:pPr>
                      <a:r>
                        <a:rPr lang="en-US" sz="1600" b="1" dirty="0">
                          <a:latin typeface="Arial"/>
                          <a:cs typeface="Arial"/>
                        </a:rPr>
                        <a:t>Duration </a:t>
                      </a:r>
                      <a:endParaRPr lang="en-GB" sz="1600" b="1" dirty="0">
                        <a:latin typeface="Arial"/>
                        <a:cs typeface="Arial"/>
                      </a:endParaRPr>
                    </a:p>
                  </a:txBody>
                  <a:tcPr>
                    <a:solidFill>
                      <a:srgbClr val="FFFF00"/>
                    </a:solidFill>
                  </a:tcPr>
                </a:tc>
                <a:tc>
                  <a:txBody>
                    <a:bodyPr/>
                    <a:lstStyle/>
                    <a:p>
                      <a:pPr algn="ctr"/>
                      <a:endParaRPr lang="en-US" sz="1600" b="1" dirty="0">
                        <a:solidFill>
                          <a:schemeClr val="accent2"/>
                        </a:solidFill>
                        <a:latin typeface="Arial"/>
                        <a:cs typeface="Arial"/>
                      </a:endParaRPr>
                    </a:p>
                    <a:p>
                      <a:pPr lvl="0" algn="ctr">
                        <a:buNone/>
                      </a:pPr>
                      <a:r>
                        <a:rPr lang="en-US" sz="1600" b="1" dirty="0">
                          <a:solidFill>
                            <a:schemeClr val="accent2"/>
                          </a:solidFill>
                          <a:latin typeface="Arial"/>
                          <a:cs typeface="Arial"/>
                        </a:rPr>
                        <a:t>When</a:t>
                      </a:r>
                      <a:r>
                        <a:rPr lang="en-US" sz="1600" b="1" dirty="0">
                          <a:latin typeface="Arial"/>
                          <a:cs typeface="Arial"/>
                        </a:rPr>
                        <a:t> /</a:t>
                      </a:r>
                      <a:r>
                        <a:rPr lang="en-US" sz="1600" b="1" dirty="0">
                          <a:solidFill>
                            <a:schemeClr val="accent6"/>
                          </a:solidFill>
                          <a:latin typeface="Arial"/>
                          <a:cs typeface="Arial"/>
                        </a:rPr>
                        <a:t> Where</a:t>
                      </a:r>
                      <a:endParaRPr lang="en-GB" sz="1600" b="1">
                        <a:solidFill>
                          <a:schemeClr val="accent6"/>
                        </a:solidFill>
                        <a:latin typeface="Arial"/>
                        <a:cs typeface="Arial"/>
                      </a:endParaRPr>
                    </a:p>
                  </a:txBody>
                  <a:tcPr>
                    <a:solidFill>
                      <a:srgbClr val="FFFF00"/>
                    </a:solidFill>
                  </a:tcPr>
                </a:tc>
                <a:extLst>
                  <a:ext uri="{0D108BD9-81ED-4DB2-BD59-A6C34878D82A}">
                    <a16:rowId xmlns:a16="http://schemas.microsoft.com/office/drawing/2014/main" val="3132418693"/>
                  </a:ext>
                </a:extLst>
              </a:tr>
              <a:tr h="2286000">
                <a:tc>
                  <a:txBody>
                    <a:bodyPr/>
                    <a:lstStyle/>
                    <a:p>
                      <a:pPr marL="0" marR="0" lvl="0" indent="0" algn="l">
                        <a:lnSpc>
                          <a:spcPct val="100000"/>
                        </a:lnSpc>
                        <a:spcBef>
                          <a:spcPts val="0"/>
                        </a:spcBef>
                        <a:spcAft>
                          <a:spcPts val="0"/>
                        </a:spcAft>
                        <a:buClrTx/>
                        <a:buSzTx/>
                        <a:buFontTx/>
                        <a:buNone/>
                      </a:pPr>
                      <a:endParaRPr lang="en-US" sz="1600" b="1" dirty="0">
                        <a:latin typeface="Arial"/>
                        <a:cs typeface="Arial"/>
                      </a:endParaRPr>
                    </a:p>
                    <a:p>
                      <a:pPr marL="0" marR="0" lvl="0" indent="0" algn="l">
                        <a:lnSpc>
                          <a:spcPct val="100000"/>
                        </a:lnSpc>
                        <a:spcBef>
                          <a:spcPts val="0"/>
                        </a:spcBef>
                        <a:spcAft>
                          <a:spcPts val="0"/>
                        </a:spcAft>
                        <a:buClrTx/>
                        <a:buSzTx/>
                        <a:buFontTx/>
                        <a:buNone/>
                      </a:pPr>
                      <a:r>
                        <a:rPr lang="en-US" sz="1600" b="1" dirty="0">
                          <a:latin typeface="Arial"/>
                          <a:cs typeface="Arial"/>
                        </a:rPr>
                        <a:t>1:1 Personal career guidance</a:t>
                      </a:r>
                      <a:endParaRPr lang="en-US" dirty="0"/>
                    </a:p>
                    <a:p>
                      <a:pPr marL="285750" marR="0" lvl="0" indent="-285750" algn="l" rtl="0" eaLnBrk="1" fontAlgn="auto" latinLnBrk="0" hangingPunct="1">
                        <a:lnSpc>
                          <a:spcPct val="100000"/>
                        </a:lnSpc>
                        <a:spcBef>
                          <a:spcPts val="0"/>
                        </a:spcBef>
                        <a:spcAft>
                          <a:spcPts val="0"/>
                        </a:spcAft>
                        <a:buClrTx/>
                        <a:buSzTx/>
                        <a:buFont typeface="Arial" panose="020B0604020202020204" pitchFamily="34" charset="0"/>
                        <a:buChar char="•"/>
                      </a:pPr>
                      <a:endParaRPr lang="en-US" sz="1600" b="1" dirty="0">
                        <a:latin typeface="Arial"/>
                        <a:cs typeface="Arial"/>
                      </a:endParaRPr>
                    </a:p>
                    <a:p>
                      <a:pPr marL="285750" marR="0" lvl="0" indent="-285750" algn="l">
                        <a:lnSpc>
                          <a:spcPct val="100000"/>
                        </a:lnSpc>
                        <a:spcBef>
                          <a:spcPts val="0"/>
                        </a:spcBef>
                        <a:spcAft>
                          <a:spcPts val="0"/>
                        </a:spcAft>
                        <a:buClrTx/>
                        <a:buSzTx/>
                        <a:buFont typeface="Arial" panose="020B0604020202020204" pitchFamily="34" charset="0"/>
                        <a:buChar char="•"/>
                      </a:pPr>
                      <a:r>
                        <a:rPr lang="en-US" sz="1600" b="1" dirty="0">
                          <a:latin typeface="Arial"/>
                          <a:cs typeface="Arial"/>
                        </a:rPr>
                        <a:t>Discuss interests and explore options</a:t>
                      </a:r>
                    </a:p>
                    <a:p>
                      <a:pPr marL="285750" marR="0" lvl="0" indent="-285750" algn="l">
                        <a:lnSpc>
                          <a:spcPct val="100000"/>
                        </a:lnSpc>
                        <a:spcBef>
                          <a:spcPts val="0"/>
                        </a:spcBef>
                        <a:spcAft>
                          <a:spcPts val="0"/>
                        </a:spcAft>
                        <a:buClrTx/>
                        <a:buSzTx/>
                        <a:buFont typeface="Arial" panose="020B0604020202020204" pitchFamily="34" charset="0"/>
                        <a:buChar char="•"/>
                      </a:pPr>
                      <a:r>
                        <a:rPr lang="en-US" sz="1600" b="1" dirty="0">
                          <a:latin typeface="Arial"/>
                          <a:cs typeface="Arial"/>
                        </a:rPr>
                        <a:t>Reflect on experiences and strengths </a:t>
                      </a:r>
                    </a:p>
                    <a:p>
                      <a:pPr marL="285750" marR="0" lvl="0" indent="-285750" algn="l" defTabSz="914400">
                        <a:lnSpc>
                          <a:spcPct val="100000"/>
                        </a:lnSpc>
                        <a:spcBef>
                          <a:spcPts val="0"/>
                        </a:spcBef>
                        <a:spcAft>
                          <a:spcPts val="0"/>
                        </a:spcAft>
                        <a:buClrTx/>
                        <a:buSzTx/>
                        <a:buFont typeface="Arial" panose="020B0604020202020204" pitchFamily="34" charset="0"/>
                        <a:buChar char="•"/>
                        <a:tabLst/>
                        <a:defRPr/>
                      </a:pPr>
                      <a:r>
                        <a:rPr lang="en-US" sz="1600" b="1" dirty="0">
                          <a:latin typeface="Arial"/>
                          <a:cs typeface="Arial"/>
                        </a:rPr>
                        <a:t>Create a tailored action plan for your next steps in education, training or future employment</a:t>
                      </a:r>
                      <a:endParaRPr lang="en-GB" sz="1600" b="1">
                        <a:latin typeface="Arial"/>
                        <a:cs typeface="Arial"/>
                      </a:endParaRPr>
                    </a:p>
                  </a:txBody>
                  <a:tcPr/>
                </a:tc>
                <a:tc>
                  <a:txBody>
                    <a:bodyPr/>
                    <a:lstStyle/>
                    <a:p>
                      <a:pPr algn="ctr"/>
                      <a:endParaRPr lang="en-US" sz="1600" b="1" dirty="0">
                        <a:latin typeface="Arial"/>
                        <a:cs typeface="Arial"/>
                      </a:endParaRPr>
                    </a:p>
                    <a:p>
                      <a:pPr lvl="0" algn="ctr">
                        <a:buNone/>
                      </a:pPr>
                      <a:endParaRPr lang="en-US" sz="1600" b="1" dirty="0">
                        <a:latin typeface="Arial"/>
                        <a:cs typeface="Arial"/>
                      </a:endParaRPr>
                    </a:p>
                    <a:p>
                      <a:pPr lvl="0" algn="ctr">
                        <a:buNone/>
                      </a:pPr>
                      <a:r>
                        <a:rPr lang="en-US" sz="1600" b="1" dirty="0">
                          <a:latin typeface="Arial"/>
                          <a:cs typeface="Arial"/>
                        </a:rPr>
                        <a:t>10</a:t>
                      </a:r>
                      <a:endParaRPr lang="en-US" dirty="0"/>
                    </a:p>
                    <a:p>
                      <a:pPr algn="ctr"/>
                      <a:r>
                        <a:rPr lang="en-US" sz="1600" b="1" dirty="0">
                          <a:latin typeface="Arial"/>
                          <a:cs typeface="Arial"/>
                        </a:rPr>
                        <a:t>11</a:t>
                      </a:r>
                    </a:p>
                    <a:p>
                      <a:pPr algn="ctr"/>
                      <a:r>
                        <a:rPr lang="en-US" sz="1600" b="1" dirty="0">
                          <a:latin typeface="Arial"/>
                          <a:cs typeface="Arial"/>
                        </a:rPr>
                        <a:t>12</a:t>
                      </a:r>
                    </a:p>
                    <a:p>
                      <a:pPr algn="ctr"/>
                      <a:r>
                        <a:rPr lang="en-US" sz="1600" b="1" dirty="0">
                          <a:latin typeface="Arial" panose="020B0604020202020204" pitchFamily="34" charset="0"/>
                          <a:cs typeface="Arial" panose="020B0604020202020204" pitchFamily="34" charset="0"/>
                        </a:rPr>
                        <a:t>13</a:t>
                      </a:r>
                      <a:endParaRPr lang="en-GB" sz="1600" b="1" dirty="0">
                        <a:latin typeface="Arial" panose="020B0604020202020204" pitchFamily="34" charset="0"/>
                        <a:cs typeface="Arial" panose="020B0604020202020204" pitchFamily="34" charset="0"/>
                      </a:endParaRPr>
                    </a:p>
                  </a:txBody>
                  <a:tcPr/>
                </a:tc>
                <a:tc>
                  <a:txBody>
                    <a:bodyPr/>
                    <a:lstStyle/>
                    <a:p>
                      <a:pPr algn="ctr"/>
                      <a:endParaRPr lang="en-US" sz="1600" b="1" dirty="0">
                        <a:latin typeface="Arial"/>
                        <a:cs typeface="Arial"/>
                      </a:endParaRPr>
                    </a:p>
                    <a:p>
                      <a:pPr lvl="0" algn="ctr">
                        <a:buNone/>
                      </a:pPr>
                      <a:endParaRPr lang="en-US" sz="1600" b="1" dirty="0">
                        <a:latin typeface="Arial"/>
                        <a:cs typeface="Arial"/>
                      </a:endParaRPr>
                    </a:p>
                    <a:p>
                      <a:pPr lvl="0" algn="ctr">
                        <a:buNone/>
                      </a:pPr>
                      <a:endParaRPr lang="en-US" sz="1600" b="1" dirty="0">
                        <a:latin typeface="Arial"/>
                        <a:cs typeface="Arial"/>
                      </a:endParaRPr>
                    </a:p>
                    <a:p>
                      <a:pPr lvl="0" algn="ctr">
                        <a:buNone/>
                      </a:pPr>
                      <a:r>
                        <a:rPr lang="en-US" sz="1600" b="1" dirty="0">
                          <a:latin typeface="Arial"/>
                          <a:cs typeface="Arial"/>
                        </a:rPr>
                        <a:t>60 mins </a:t>
                      </a:r>
                      <a:endParaRPr lang="en-GB" sz="1600" b="1" dirty="0">
                        <a:latin typeface="Arial"/>
                        <a:cs typeface="Arial"/>
                      </a:endParaRPr>
                    </a:p>
                  </a:txBody>
                  <a:tcPr/>
                </a:tc>
                <a:tc>
                  <a:txBody>
                    <a:bodyPr/>
                    <a:lstStyle/>
                    <a:p>
                      <a:pPr algn="l"/>
                      <a:endParaRPr lang="en-US" sz="1600" b="1" dirty="0">
                        <a:solidFill>
                          <a:schemeClr val="accent2"/>
                        </a:solidFill>
                        <a:latin typeface="Arial"/>
                        <a:cs typeface="Arial"/>
                      </a:endParaRPr>
                    </a:p>
                    <a:p>
                      <a:pPr lvl="0" algn="l">
                        <a:buNone/>
                      </a:pPr>
                      <a:r>
                        <a:rPr lang="en-US" sz="1600" b="1" dirty="0">
                          <a:solidFill>
                            <a:schemeClr val="accent2"/>
                          </a:solidFill>
                          <a:latin typeface="Arial"/>
                          <a:cs typeface="Arial"/>
                        </a:rPr>
                        <a:t>Year 10 - Spring and Summer term </a:t>
                      </a:r>
                    </a:p>
                    <a:p>
                      <a:pPr algn="l"/>
                      <a:r>
                        <a:rPr lang="en-US" sz="1600" b="1" dirty="0">
                          <a:solidFill>
                            <a:schemeClr val="accent2"/>
                          </a:solidFill>
                          <a:latin typeface="Arial"/>
                          <a:cs typeface="Arial"/>
                        </a:rPr>
                        <a:t>Year 11 - Autumn and Spring term</a:t>
                      </a:r>
                    </a:p>
                    <a:p>
                      <a:pPr algn="l"/>
                      <a:r>
                        <a:rPr lang="en-US" sz="1600" b="1" dirty="0">
                          <a:solidFill>
                            <a:schemeClr val="accent2"/>
                          </a:solidFill>
                          <a:latin typeface="Arial"/>
                          <a:cs typeface="Arial"/>
                        </a:rPr>
                        <a:t>Year 12 - Spring and Summer term</a:t>
                      </a:r>
                    </a:p>
                    <a:p>
                      <a:pPr algn="l"/>
                      <a:r>
                        <a:rPr lang="en-US" sz="1600" b="1" dirty="0">
                          <a:solidFill>
                            <a:schemeClr val="accent2"/>
                          </a:solidFill>
                          <a:latin typeface="Arial"/>
                          <a:cs typeface="Arial"/>
                        </a:rPr>
                        <a:t>Year 13 - Autumn and Spring term </a:t>
                      </a:r>
                    </a:p>
                    <a:p>
                      <a:pPr lvl="0" algn="l">
                        <a:buNone/>
                      </a:pPr>
                      <a:endParaRPr lang="en-US" sz="1600" b="1" i="0" u="none" strike="noStrike" noProof="0" dirty="0">
                        <a:solidFill>
                          <a:schemeClr val="accent2"/>
                        </a:solidFill>
                        <a:latin typeface="Arial"/>
                      </a:endParaRPr>
                    </a:p>
                    <a:p>
                      <a:pPr lvl="0" algn="l">
                        <a:buNone/>
                      </a:pPr>
                      <a:r>
                        <a:rPr lang="en-US" sz="1600" b="1" i="0" u="none" strike="noStrike" noProof="0" dirty="0">
                          <a:solidFill>
                            <a:schemeClr val="accent2"/>
                          </a:solidFill>
                          <a:latin typeface="Arial"/>
                        </a:rPr>
                        <a:t>During the school day</a:t>
                      </a:r>
                      <a:endParaRPr lang="en-US" b="1" dirty="0"/>
                    </a:p>
                    <a:p>
                      <a:pPr lvl="0" algn="l">
                        <a:buNone/>
                      </a:pPr>
                      <a:r>
                        <a:rPr lang="en-US" sz="1600" b="1" i="0" u="none" strike="noStrike" noProof="0" dirty="0">
                          <a:solidFill>
                            <a:schemeClr val="accent6"/>
                          </a:solidFill>
                          <a:latin typeface="Arial"/>
                        </a:rPr>
                        <a:t>Careers Office </a:t>
                      </a:r>
                    </a:p>
                  </a:txBody>
                  <a:tcPr/>
                </a:tc>
                <a:extLst>
                  <a:ext uri="{0D108BD9-81ED-4DB2-BD59-A6C34878D82A}">
                    <a16:rowId xmlns:a16="http://schemas.microsoft.com/office/drawing/2014/main" val="2127079021"/>
                  </a:ext>
                </a:extLst>
              </a:tr>
              <a:tr h="1945982">
                <a:tc>
                  <a:txBody>
                    <a:bodyPr/>
                    <a:lstStyle/>
                    <a:p>
                      <a:pPr lvl="0" algn="l">
                        <a:buNone/>
                      </a:pPr>
                      <a:endParaRPr lang="en-US" sz="1600" b="1" i="0" u="none" strike="noStrike" noProof="0" dirty="0">
                        <a:solidFill>
                          <a:srgbClr val="000000"/>
                        </a:solidFill>
                        <a:latin typeface="Arial"/>
                      </a:endParaRPr>
                    </a:p>
                    <a:p>
                      <a:pPr lvl="0" algn="l">
                        <a:buNone/>
                      </a:pPr>
                      <a:r>
                        <a:rPr lang="en-US" sz="1600" b="1" i="0" u="none" strike="noStrike" noProof="0" dirty="0">
                          <a:solidFill>
                            <a:srgbClr val="000000"/>
                          </a:solidFill>
                          <a:latin typeface="Arial"/>
                        </a:rPr>
                        <a:t>Drop-in after the bell!</a:t>
                      </a:r>
                      <a:endParaRPr lang="en-US" sz="1600" b="0" i="0" u="none" strike="noStrike" noProof="0" dirty="0">
                        <a:solidFill>
                          <a:srgbClr val="000000"/>
                        </a:solidFill>
                        <a:latin typeface="Arial"/>
                      </a:endParaRPr>
                    </a:p>
                    <a:p>
                      <a:pPr marL="285750" lvl="0" indent="-285750" algn="l">
                        <a:buClr>
                          <a:srgbClr val="000000"/>
                        </a:buClr>
                        <a:buFont typeface="Arial,Sans-Serif"/>
                        <a:buChar char="•"/>
                      </a:pPr>
                      <a:endParaRPr lang="en-US" sz="1600" b="0" i="0" u="none" strike="noStrike" noProof="0" dirty="0">
                        <a:solidFill>
                          <a:srgbClr val="000000"/>
                        </a:solidFill>
                        <a:latin typeface="Arial"/>
                      </a:endParaRPr>
                    </a:p>
                    <a:p>
                      <a:pPr marL="285750" lvl="0" indent="-285750" algn="l">
                        <a:buClr>
                          <a:srgbClr val="000000"/>
                        </a:buClr>
                        <a:buFont typeface="Arial,Sans-Serif"/>
                        <a:buChar char="•"/>
                      </a:pPr>
                      <a:r>
                        <a:rPr lang="en-US" sz="1600" b="1" i="0" u="none" strike="noStrike" noProof="0" dirty="0">
                          <a:solidFill>
                            <a:srgbClr val="000000"/>
                          </a:solidFill>
                          <a:latin typeface="Arial"/>
                        </a:rPr>
                        <a:t>Course / apprenticeship search</a:t>
                      </a:r>
                      <a:endParaRPr lang="en-US" sz="1600" b="0" i="0" u="none" strike="noStrike" noProof="0" dirty="0">
                        <a:solidFill>
                          <a:srgbClr val="000000"/>
                        </a:solidFill>
                        <a:latin typeface="Arial"/>
                      </a:endParaRPr>
                    </a:p>
                    <a:p>
                      <a:pPr marL="285750" lvl="0" indent="-285750" algn="l">
                        <a:buClr>
                          <a:srgbClr val="000000"/>
                        </a:buClr>
                        <a:buFont typeface="Arial,Sans-Serif"/>
                        <a:buChar char="•"/>
                      </a:pPr>
                      <a:r>
                        <a:rPr lang="en-US" sz="1600" b="1" i="0" u="none" strike="noStrike" noProof="0" dirty="0">
                          <a:solidFill>
                            <a:srgbClr val="000000"/>
                          </a:solidFill>
                          <a:latin typeface="Arial"/>
                        </a:rPr>
                        <a:t>Application making / CV writing</a:t>
                      </a:r>
                      <a:endParaRPr lang="en-US" sz="1600" b="0" i="0" u="none" strike="noStrike" noProof="0" dirty="0">
                        <a:solidFill>
                          <a:srgbClr val="000000"/>
                        </a:solidFill>
                        <a:latin typeface="Arial"/>
                      </a:endParaRPr>
                    </a:p>
                    <a:p>
                      <a:pPr marL="285750" lvl="0" indent="-285750" algn="l">
                        <a:buClr>
                          <a:srgbClr val="000000"/>
                        </a:buClr>
                        <a:buFont typeface="Arial,Sans-Serif"/>
                        <a:buChar char="•"/>
                      </a:pPr>
                      <a:r>
                        <a:rPr lang="en-US" sz="1600" b="1" i="0" u="none" strike="noStrike" noProof="0" dirty="0">
                          <a:solidFill>
                            <a:srgbClr val="000000"/>
                          </a:solidFill>
                          <a:latin typeface="Arial"/>
                        </a:rPr>
                        <a:t>Interview preparation</a:t>
                      </a:r>
                      <a:endParaRPr lang="en-US" sz="1600" b="0" i="0" u="none" strike="noStrike" noProof="0" dirty="0">
                        <a:solidFill>
                          <a:srgbClr val="000000"/>
                        </a:solidFill>
                        <a:latin typeface="Arial"/>
                      </a:endParaRPr>
                    </a:p>
                    <a:p>
                      <a:pPr marL="285750" lvl="0" indent="-285750" algn="l">
                        <a:buClr>
                          <a:srgbClr val="000000"/>
                        </a:buClr>
                        <a:buFont typeface="Arial,Sans-Serif"/>
                        <a:buChar char="•"/>
                      </a:pPr>
                      <a:r>
                        <a:rPr lang="en-US" sz="1600" b="1" i="0" u="none" strike="noStrike" noProof="0" dirty="0">
                          <a:solidFill>
                            <a:srgbClr val="000000"/>
                          </a:solidFill>
                          <a:latin typeface="Arial"/>
                        </a:rPr>
                        <a:t>Quick questions</a:t>
                      </a:r>
                    </a:p>
                    <a:p>
                      <a:pPr marL="285750" lvl="0" indent="-285750" algn="l">
                        <a:buClr>
                          <a:srgbClr val="000000"/>
                        </a:buClr>
                        <a:buFont typeface="Arial,Sans-Serif"/>
                        <a:buChar char="•"/>
                      </a:pPr>
                      <a:r>
                        <a:rPr lang="en-US" sz="1600" b="1" i="0" u="none" strike="noStrike" noProof="0" dirty="0">
                          <a:solidFill>
                            <a:srgbClr val="000000"/>
                          </a:solidFill>
                          <a:latin typeface="Arial"/>
                        </a:rPr>
                        <a:t>Any confusion, worries or concerns</a:t>
                      </a:r>
                    </a:p>
                    <a:p>
                      <a:pPr marL="285750" lvl="0" indent="-285750" algn="l">
                        <a:buClr>
                          <a:srgbClr val="000000"/>
                        </a:buClr>
                        <a:buFont typeface="Arial,Sans-Serif"/>
                        <a:buChar char="•"/>
                      </a:pPr>
                      <a:endParaRPr lang="en-US" sz="1600" b="1" i="0" u="none" strike="noStrike" noProof="0" dirty="0">
                        <a:solidFill>
                          <a:srgbClr val="000000"/>
                        </a:solidFill>
                        <a:latin typeface="Arial"/>
                      </a:endParaRPr>
                    </a:p>
                  </a:txBody>
                  <a:tcPr/>
                </a:tc>
                <a:tc>
                  <a:txBody>
                    <a:bodyPr/>
                    <a:lstStyle/>
                    <a:p>
                      <a:pPr lvl="0" algn="ctr">
                        <a:buNone/>
                      </a:pPr>
                      <a:endParaRPr lang="en-US" sz="1600" b="1" i="0" u="none" strike="noStrike" noProof="0" dirty="0">
                        <a:solidFill>
                          <a:srgbClr val="000000"/>
                        </a:solidFill>
                        <a:latin typeface="Arial"/>
                      </a:endParaRPr>
                    </a:p>
                    <a:p>
                      <a:pPr lvl="0" algn="ctr">
                        <a:buNone/>
                      </a:pPr>
                      <a:endParaRPr lang="en-US" sz="1600" b="1" i="0" u="none" strike="noStrike" noProof="0" dirty="0">
                        <a:solidFill>
                          <a:srgbClr val="000000"/>
                        </a:solidFill>
                        <a:latin typeface="Arial"/>
                      </a:endParaRPr>
                    </a:p>
                    <a:p>
                      <a:pPr lvl="0" algn="ctr">
                        <a:buNone/>
                      </a:pPr>
                      <a:r>
                        <a:rPr lang="en-US" sz="1600" b="1" i="0" u="none" strike="noStrike" noProof="0" dirty="0">
                          <a:solidFill>
                            <a:srgbClr val="000000"/>
                          </a:solidFill>
                          <a:latin typeface="Arial"/>
                        </a:rPr>
                        <a:t>10</a:t>
                      </a:r>
                      <a:endParaRPr lang="en-US" sz="1600" b="0" i="0" u="none" strike="noStrike" noProof="0" dirty="0">
                        <a:solidFill>
                          <a:srgbClr val="000000"/>
                        </a:solidFill>
                        <a:latin typeface="Arial"/>
                      </a:endParaRPr>
                    </a:p>
                    <a:p>
                      <a:pPr lvl="0" algn="ctr">
                        <a:buNone/>
                      </a:pPr>
                      <a:r>
                        <a:rPr lang="en-US" sz="1600" b="1" i="0" u="none" strike="noStrike" noProof="0" dirty="0">
                          <a:solidFill>
                            <a:srgbClr val="000000"/>
                          </a:solidFill>
                          <a:latin typeface="Arial"/>
                        </a:rPr>
                        <a:t>11</a:t>
                      </a:r>
                      <a:endParaRPr lang="en-US" sz="1600" b="0" i="0" u="none" strike="noStrike" noProof="0" dirty="0">
                        <a:solidFill>
                          <a:srgbClr val="000000"/>
                        </a:solidFill>
                        <a:latin typeface="Arial"/>
                      </a:endParaRPr>
                    </a:p>
                    <a:p>
                      <a:pPr lvl="0" algn="ctr">
                        <a:buNone/>
                      </a:pPr>
                      <a:r>
                        <a:rPr lang="en-US" sz="1600" b="1" i="0" u="none" strike="noStrike" noProof="0" dirty="0">
                          <a:solidFill>
                            <a:srgbClr val="000000"/>
                          </a:solidFill>
                          <a:latin typeface="Arial"/>
                        </a:rPr>
                        <a:t>12</a:t>
                      </a:r>
                      <a:endParaRPr lang="en-US" sz="1600" b="0" i="0" u="none" strike="noStrike" noProof="0" dirty="0">
                        <a:solidFill>
                          <a:srgbClr val="000000"/>
                        </a:solidFill>
                        <a:latin typeface="Arial"/>
                      </a:endParaRPr>
                    </a:p>
                    <a:p>
                      <a:pPr marL="0" marR="0" lvl="0" indent="0" algn="ctr" defTabSz="914400">
                        <a:lnSpc>
                          <a:spcPct val="100000"/>
                        </a:lnSpc>
                        <a:spcBef>
                          <a:spcPts val="0"/>
                        </a:spcBef>
                        <a:spcAft>
                          <a:spcPts val="0"/>
                        </a:spcAft>
                        <a:buNone/>
                        <a:tabLst/>
                        <a:defRPr/>
                      </a:pPr>
                      <a:r>
                        <a:rPr lang="en-US" sz="1600" b="1" i="0" u="none" strike="noStrike" noProof="0" dirty="0">
                          <a:solidFill>
                            <a:srgbClr val="000000"/>
                          </a:solidFill>
                          <a:latin typeface="Arial"/>
                        </a:rPr>
                        <a:t>13</a:t>
                      </a:r>
                      <a:endParaRPr lang="en-US" dirty="0"/>
                    </a:p>
                  </a:txBody>
                  <a:tcPr/>
                </a:tc>
                <a:tc>
                  <a:txBody>
                    <a:bodyPr/>
                    <a:lstStyle/>
                    <a:p>
                      <a:pPr algn="ctr"/>
                      <a:endParaRPr lang="en-US" sz="1600" b="1" dirty="0">
                        <a:latin typeface="Arial"/>
                        <a:cs typeface="Arial"/>
                      </a:endParaRPr>
                    </a:p>
                    <a:p>
                      <a:pPr lvl="0" algn="ctr">
                        <a:buNone/>
                      </a:pPr>
                      <a:endParaRPr lang="en-US" sz="1600" b="1" dirty="0">
                        <a:latin typeface="Arial"/>
                        <a:cs typeface="Arial"/>
                      </a:endParaRPr>
                    </a:p>
                    <a:p>
                      <a:pPr lvl="0" algn="ctr">
                        <a:buNone/>
                      </a:pPr>
                      <a:endParaRPr lang="en-US" sz="1600" b="1" dirty="0">
                        <a:latin typeface="Arial"/>
                        <a:cs typeface="Arial"/>
                      </a:endParaRPr>
                    </a:p>
                    <a:p>
                      <a:pPr lvl="0" algn="ctr">
                        <a:buNone/>
                      </a:pPr>
                      <a:r>
                        <a:rPr lang="en-US" sz="1600" b="1" dirty="0">
                          <a:latin typeface="Arial"/>
                          <a:cs typeface="Arial"/>
                        </a:rPr>
                        <a:t>Up to 60 mins</a:t>
                      </a:r>
                      <a:endParaRPr lang="en-GB" sz="1600" b="1">
                        <a:latin typeface="Arial"/>
                        <a:cs typeface="Arial"/>
                      </a:endParaRPr>
                    </a:p>
                  </a:txBody>
                  <a:tcPr/>
                </a:tc>
                <a:tc>
                  <a:txBody>
                    <a:bodyPr/>
                    <a:lstStyle/>
                    <a:p>
                      <a:pPr marL="0" marR="0" lvl="0" indent="0" algn="l" rtl="0" eaLnBrk="1" fontAlgn="auto" latinLnBrk="0" hangingPunct="1">
                        <a:lnSpc>
                          <a:spcPct val="100000"/>
                        </a:lnSpc>
                        <a:spcBef>
                          <a:spcPts val="0"/>
                        </a:spcBef>
                        <a:spcAft>
                          <a:spcPts val="0"/>
                        </a:spcAft>
                        <a:buClrTx/>
                        <a:buSzTx/>
                        <a:buFontTx/>
                        <a:buNone/>
                      </a:pPr>
                      <a:endParaRPr lang="en-US" sz="1600" b="1" dirty="0">
                        <a:solidFill>
                          <a:schemeClr val="accent2"/>
                        </a:solidFill>
                        <a:latin typeface="Arial"/>
                        <a:cs typeface="Arial"/>
                      </a:endParaRPr>
                    </a:p>
                    <a:p>
                      <a:pPr marL="0" marR="0" lvl="0" indent="0" algn="l" defTabSz="914400">
                        <a:lnSpc>
                          <a:spcPct val="100000"/>
                        </a:lnSpc>
                        <a:spcBef>
                          <a:spcPts val="0"/>
                        </a:spcBef>
                        <a:spcAft>
                          <a:spcPts val="0"/>
                        </a:spcAft>
                        <a:buClrTx/>
                        <a:buSzTx/>
                        <a:buFontTx/>
                        <a:buNone/>
                        <a:tabLst/>
                        <a:defRPr/>
                      </a:pPr>
                      <a:r>
                        <a:rPr lang="en-US" sz="1600" b="1" dirty="0">
                          <a:solidFill>
                            <a:schemeClr val="accent2"/>
                          </a:solidFill>
                          <a:latin typeface="Arial"/>
                          <a:cs typeface="Arial"/>
                        </a:rPr>
                        <a:t>All year round </a:t>
                      </a:r>
                    </a:p>
                    <a:p>
                      <a:pPr algn="l"/>
                      <a:r>
                        <a:rPr lang="en-US" sz="1600" b="1" dirty="0">
                          <a:solidFill>
                            <a:schemeClr val="accent2"/>
                          </a:solidFill>
                          <a:latin typeface="Arial"/>
                          <a:cs typeface="Arial"/>
                        </a:rPr>
                        <a:t>Fridays 15:10 – 16:10</a:t>
                      </a:r>
                    </a:p>
                    <a:p>
                      <a:pPr marL="0" marR="0" lvl="0" indent="0" algn="l">
                        <a:lnSpc>
                          <a:spcPct val="100000"/>
                        </a:lnSpc>
                        <a:spcBef>
                          <a:spcPts val="0"/>
                        </a:spcBef>
                        <a:spcAft>
                          <a:spcPts val="0"/>
                        </a:spcAft>
                        <a:buNone/>
                      </a:pPr>
                      <a:endParaRPr lang="en-US" sz="1600" b="1" i="0" u="none" strike="noStrike" noProof="0" dirty="0">
                        <a:solidFill>
                          <a:schemeClr val="accent2"/>
                        </a:solidFill>
                        <a:latin typeface="Arial"/>
                      </a:endParaRPr>
                    </a:p>
                    <a:p>
                      <a:pPr marL="0" marR="0" lvl="0" indent="0" algn="l">
                        <a:lnSpc>
                          <a:spcPct val="100000"/>
                        </a:lnSpc>
                        <a:spcBef>
                          <a:spcPts val="0"/>
                        </a:spcBef>
                        <a:spcAft>
                          <a:spcPts val="0"/>
                        </a:spcAft>
                        <a:buNone/>
                      </a:pPr>
                      <a:r>
                        <a:rPr lang="en-US" sz="1600" b="1" i="0" u="none" strike="noStrike" noProof="0" dirty="0">
                          <a:solidFill>
                            <a:schemeClr val="accent2"/>
                          </a:solidFill>
                          <a:latin typeface="Arial"/>
                        </a:rPr>
                        <a:t>After school</a:t>
                      </a:r>
                      <a:endParaRPr lang="en-US" sz="1400" b="1" i="0" u="none" strike="noStrike" noProof="0" dirty="0">
                        <a:solidFill>
                          <a:schemeClr val="accent2"/>
                        </a:solidFill>
                        <a:latin typeface="Arial"/>
                      </a:endParaRPr>
                    </a:p>
                    <a:p>
                      <a:pPr marL="0" marR="0" lvl="0" indent="0" algn="l" rtl="0" eaLnBrk="1" fontAlgn="auto" latinLnBrk="0" hangingPunct="1">
                        <a:lnSpc>
                          <a:spcPct val="100000"/>
                        </a:lnSpc>
                        <a:spcBef>
                          <a:spcPts val="0"/>
                        </a:spcBef>
                        <a:spcAft>
                          <a:spcPts val="0"/>
                        </a:spcAft>
                        <a:buClrTx/>
                        <a:buSzTx/>
                        <a:buFontTx/>
                        <a:buNone/>
                      </a:pPr>
                      <a:r>
                        <a:rPr lang="en-US" sz="1600" b="1" dirty="0">
                          <a:solidFill>
                            <a:schemeClr val="accent6"/>
                          </a:solidFill>
                          <a:latin typeface="Arial"/>
                          <a:cs typeface="Arial"/>
                        </a:rPr>
                        <a:t>Careers Office </a:t>
                      </a:r>
                      <a:endParaRPr lang="en-GB" sz="1600" b="1" dirty="0">
                        <a:solidFill>
                          <a:schemeClr val="accent6"/>
                        </a:solidFill>
                        <a:latin typeface="Arial"/>
                        <a:cs typeface="Arial"/>
                      </a:endParaRPr>
                    </a:p>
                  </a:txBody>
                  <a:tcPr/>
                </a:tc>
                <a:extLst>
                  <a:ext uri="{0D108BD9-81ED-4DB2-BD59-A6C34878D82A}">
                    <a16:rowId xmlns:a16="http://schemas.microsoft.com/office/drawing/2014/main" val="3381402660"/>
                  </a:ext>
                </a:extLst>
              </a:tr>
            </a:tbl>
          </a:graphicData>
        </a:graphic>
      </p:graphicFrame>
      <p:pic>
        <p:nvPicPr>
          <p:cNvPr id="12" name="Picture 2" descr="CDI Reg Prof NEW">
            <a:extLst>
              <a:ext uri="{FF2B5EF4-FFF2-40B4-BE49-F238E27FC236}">
                <a16:creationId xmlns:a16="http://schemas.microsoft.com/office/drawing/2014/main" id="{3AF587D3-19AD-44FC-AE0E-27C7589193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01338" y="176114"/>
            <a:ext cx="1187867" cy="10272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72480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FA1C3-6A91-43C4-9F8C-778FF99DB604}"/>
              </a:ext>
            </a:extLst>
          </p:cNvPr>
          <p:cNvSpPr>
            <a:spLocks noGrp="1"/>
          </p:cNvSpPr>
          <p:nvPr>
            <p:ph type="title"/>
          </p:nvPr>
        </p:nvSpPr>
        <p:spPr>
          <a:xfrm>
            <a:off x="532398" y="102052"/>
            <a:ext cx="11109668" cy="849660"/>
          </a:xfrm>
          <a:solidFill>
            <a:srgbClr val="00B0F0"/>
          </a:solidFill>
        </p:spPr>
        <p:txBody>
          <a:bodyPr>
            <a:normAutofit/>
          </a:bodyPr>
          <a:lstStyle/>
          <a:p>
            <a:pPr algn="ctr"/>
            <a:r>
              <a:rPr lang="en-US" sz="4800" b="1" dirty="0">
                <a:solidFill>
                  <a:schemeClr val="bg1"/>
                </a:solidFill>
              </a:rPr>
              <a:t>Drop-in after the bell!</a:t>
            </a:r>
            <a:endParaRPr lang="en-GB" sz="4800" b="1" dirty="0">
              <a:solidFill>
                <a:schemeClr val="bg1"/>
              </a:solidFill>
            </a:endParaRPr>
          </a:p>
        </p:txBody>
      </p:sp>
      <p:pic>
        <p:nvPicPr>
          <p:cNvPr id="4" name="Picture 2" descr="https://feweek.co.uk/wp-content/uploads/2021/04/advice-careers-hub-feat-1000x525.jpg">
            <a:extLst>
              <a:ext uri="{FF2B5EF4-FFF2-40B4-BE49-F238E27FC236}">
                <a16:creationId xmlns:a16="http://schemas.microsoft.com/office/drawing/2014/main" id="{A5879518-662D-4DCB-BD4B-0DF2ADEDC0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9117" y="1064768"/>
            <a:ext cx="5882949" cy="3020085"/>
          </a:xfrm>
          <a:prstGeom prst="rect">
            <a:avLst/>
          </a:prstGeom>
          <a:noFill/>
          <a:extLst>
            <a:ext uri="{909E8E84-426E-40DD-AFC4-6F175D3DCCD1}">
              <a14:hiddenFill xmlns:a14="http://schemas.microsoft.com/office/drawing/2010/main">
                <a:solidFill>
                  <a:srgbClr val="FFFFFF"/>
                </a:solidFill>
              </a14:hiddenFill>
            </a:ext>
          </a:extLst>
        </p:spPr>
      </p:pic>
      <p:sp>
        <p:nvSpPr>
          <p:cNvPr id="5" name="Subtitle 2">
            <a:extLst>
              <a:ext uri="{FF2B5EF4-FFF2-40B4-BE49-F238E27FC236}">
                <a16:creationId xmlns:a16="http://schemas.microsoft.com/office/drawing/2014/main" id="{0A4DA6DB-AA24-4C69-83B7-D1A3D8CB6509}"/>
              </a:ext>
            </a:extLst>
          </p:cNvPr>
          <p:cNvSpPr txBox="1">
            <a:spLocks/>
          </p:cNvSpPr>
          <p:nvPr/>
        </p:nvSpPr>
        <p:spPr>
          <a:xfrm>
            <a:off x="6846742" y="4848690"/>
            <a:ext cx="3379291" cy="1016612"/>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600" dirty="0"/>
              <a:t>Stephen McArdle – Careers Advisor</a:t>
            </a:r>
          </a:p>
          <a:p>
            <a:pPr marL="0" indent="0" algn="ctr">
              <a:buNone/>
            </a:pPr>
            <a:r>
              <a:rPr lang="en-US" sz="1600" dirty="0">
                <a:solidFill>
                  <a:srgbClr val="000000"/>
                </a:solidFill>
                <a:ea typeface="Calibri"/>
                <a:cs typeface="Calibri"/>
                <a:hlinkClick r:id="rId4"/>
              </a:rPr>
              <a:t>s.mcardle@theacademycarlton.org</a:t>
            </a:r>
            <a:r>
              <a:rPr lang="en-US" sz="1600" dirty="0">
                <a:solidFill>
                  <a:srgbClr val="000000"/>
                </a:solidFill>
              </a:rPr>
              <a:t> </a:t>
            </a:r>
            <a:r>
              <a:rPr lang="en-US" sz="1600" dirty="0">
                <a:solidFill>
                  <a:schemeClr val="accent2"/>
                </a:solidFill>
              </a:rPr>
              <a:t>   </a:t>
            </a:r>
            <a:endParaRPr lang="en-GB" sz="1600" dirty="0">
              <a:solidFill>
                <a:schemeClr val="accent2"/>
              </a:solidFill>
              <a:ea typeface="Calibri"/>
              <a:cs typeface="Calibri"/>
            </a:endParaRPr>
          </a:p>
        </p:txBody>
      </p:sp>
      <p:pic>
        <p:nvPicPr>
          <p:cNvPr id="6" name="Picture 5">
            <a:extLst>
              <a:ext uri="{FF2B5EF4-FFF2-40B4-BE49-F238E27FC236}">
                <a16:creationId xmlns:a16="http://schemas.microsoft.com/office/drawing/2014/main" id="{2D837144-3F5A-4853-8985-40EC4D086D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412938" y="4906199"/>
            <a:ext cx="1219778" cy="917059"/>
          </a:xfrm>
          <a:prstGeom prst="rect">
            <a:avLst/>
          </a:prstGeom>
        </p:spPr>
      </p:pic>
      <p:sp>
        <p:nvSpPr>
          <p:cNvPr id="8" name="Subtitle 2">
            <a:extLst>
              <a:ext uri="{FF2B5EF4-FFF2-40B4-BE49-F238E27FC236}">
                <a16:creationId xmlns:a16="http://schemas.microsoft.com/office/drawing/2014/main" id="{DF9CAA93-BE9A-47B7-87AD-B8712D01A42C}"/>
              </a:ext>
            </a:extLst>
          </p:cNvPr>
          <p:cNvSpPr txBox="1">
            <a:spLocks/>
          </p:cNvSpPr>
          <p:nvPr/>
        </p:nvSpPr>
        <p:spPr>
          <a:xfrm>
            <a:off x="532398" y="1064768"/>
            <a:ext cx="5077153" cy="3020085"/>
          </a:xfrm>
          <a:prstGeom prst="rect">
            <a:avLst/>
          </a:prstGeom>
          <a:solidFill>
            <a:schemeClr val="accent4"/>
          </a:solidFill>
          <a:ln>
            <a:solidFill>
              <a:schemeClr val="tx1"/>
            </a:solidFill>
          </a:ln>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2200" b="1" dirty="0"/>
              <a:t>What support is available at the drop-in?</a:t>
            </a:r>
            <a:endParaRPr lang="en-GB" sz="2200" b="1">
              <a:cs typeface="Calibri"/>
            </a:endParaRPr>
          </a:p>
          <a:p>
            <a:pPr marL="342900" indent="-342900" algn="l">
              <a:buChar char="•"/>
            </a:pPr>
            <a:r>
              <a:rPr lang="en-GB" sz="2200" dirty="0"/>
              <a:t>Sixth form / college / university course search and applications </a:t>
            </a:r>
            <a:endParaRPr lang="en-GB" sz="2200">
              <a:cs typeface="Calibri" panose="020F0502020204030204"/>
            </a:endParaRPr>
          </a:p>
          <a:p>
            <a:pPr marL="342900" lvl="0" indent="-342900" algn="l">
              <a:buFont typeface="Arial" panose="020B0604020202020204" pitchFamily="34" charset="0"/>
              <a:buChar char="•"/>
            </a:pPr>
            <a:r>
              <a:rPr lang="en-GB" sz="2200" dirty="0"/>
              <a:t>Apprenticeship and job vacancy search and applications</a:t>
            </a:r>
            <a:endParaRPr lang="en-GB" sz="2200">
              <a:cs typeface="Calibri"/>
            </a:endParaRPr>
          </a:p>
          <a:p>
            <a:pPr marL="342900" lvl="0" indent="-342900" algn="l">
              <a:buFont typeface="Arial" panose="020B0604020202020204" pitchFamily="34" charset="0"/>
              <a:buChar char="•"/>
            </a:pPr>
            <a:r>
              <a:rPr lang="en-GB" sz="2200" dirty="0"/>
              <a:t>CV writing and interview preparation</a:t>
            </a:r>
            <a:endParaRPr lang="en-GB" sz="2200">
              <a:cs typeface="Calibri"/>
            </a:endParaRPr>
          </a:p>
          <a:p>
            <a:pPr marL="342900" lvl="0" indent="-342900" algn="l">
              <a:buFont typeface="Arial" panose="020B0604020202020204" pitchFamily="34" charset="0"/>
              <a:buChar char="•"/>
            </a:pPr>
            <a:r>
              <a:rPr lang="en-GB" sz="2200" dirty="0"/>
              <a:t>Any confusion, worries or concerns!</a:t>
            </a:r>
            <a:endParaRPr lang="en-GB" sz="2200" dirty="0">
              <a:cs typeface="Calibri"/>
            </a:endParaRPr>
          </a:p>
        </p:txBody>
      </p:sp>
      <p:pic>
        <p:nvPicPr>
          <p:cNvPr id="7" name="Picture 6">
            <a:extLst>
              <a:ext uri="{FF2B5EF4-FFF2-40B4-BE49-F238E27FC236}">
                <a16:creationId xmlns:a16="http://schemas.microsoft.com/office/drawing/2014/main" id="{5FB271D5-344F-411F-A0B7-4723DBB738F7}"/>
              </a:ext>
            </a:extLst>
          </p:cNvPr>
          <p:cNvPicPr>
            <a:picLocks noChangeAspect="1"/>
          </p:cNvPicPr>
          <p:nvPr/>
        </p:nvPicPr>
        <p:blipFill>
          <a:blip r:embed="rId6"/>
          <a:stretch>
            <a:fillRect/>
          </a:stretch>
        </p:blipFill>
        <p:spPr>
          <a:xfrm>
            <a:off x="4905291" y="4513749"/>
            <a:ext cx="1696068" cy="1701957"/>
          </a:xfrm>
          <a:prstGeom prst="rect">
            <a:avLst/>
          </a:prstGeom>
        </p:spPr>
      </p:pic>
      <p:sp>
        <p:nvSpPr>
          <p:cNvPr id="10" name="Subtitle 2">
            <a:extLst>
              <a:ext uri="{FF2B5EF4-FFF2-40B4-BE49-F238E27FC236}">
                <a16:creationId xmlns:a16="http://schemas.microsoft.com/office/drawing/2014/main" id="{1FA824F0-7528-4384-96EC-C6BBCFF6AE0D}"/>
              </a:ext>
            </a:extLst>
          </p:cNvPr>
          <p:cNvSpPr txBox="1">
            <a:spLocks/>
          </p:cNvSpPr>
          <p:nvPr/>
        </p:nvSpPr>
        <p:spPr>
          <a:xfrm>
            <a:off x="532397" y="4519530"/>
            <a:ext cx="4191899" cy="1687580"/>
          </a:xfrm>
          <a:prstGeom prst="rect">
            <a:avLst/>
          </a:prstGeom>
          <a:solidFill>
            <a:schemeClr val="accent6"/>
          </a:solidFill>
          <a:ln>
            <a:solidFill>
              <a:schemeClr val="tx1"/>
            </a:solidFill>
          </a:ln>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b="1" dirty="0"/>
              <a:t>Who? </a:t>
            </a:r>
            <a:r>
              <a:rPr lang="en-US" dirty="0"/>
              <a:t>Year 10, 11, 12, 13</a:t>
            </a:r>
            <a:endParaRPr lang="en-US" b="1" dirty="0">
              <a:cs typeface="Calibri"/>
            </a:endParaRPr>
          </a:p>
          <a:p>
            <a:pPr algn="l"/>
            <a:r>
              <a:rPr lang="en-US" b="1" dirty="0"/>
              <a:t>When? </a:t>
            </a:r>
            <a:r>
              <a:rPr lang="en-US" dirty="0"/>
              <a:t>Fridays </a:t>
            </a:r>
            <a:r>
              <a:rPr lang="en-GB" dirty="0"/>
              <a:t>15:10 – 16:00</a:t>
            </a:r>
            <a:endParaRPr lang="en-US" sz="1600" b="1" dirty="0">
              <a:latin typeface="Arial"/>
              <a:cs typeface="Arial"/>
            </a:endParaRPr>
          </a:p>
          <a:p>
            <a:pPr algn="l"/>
            <a:r>
              <a:rPr lang="en-US" b="1" dirty="0"/>
              <a:t>Where? </a:t>
            </a:r>
            <a:r>
              <a:rPr lang="en-GB" dirty="0"/>
              <a:t>Careers Office </a:t>
            </a:r>
            <a:endParaRPr lang="en-GB" dirty="0">
              <a:cs typeface="Calibri"/>
            </a:endParaRPr>
          </a:p>
        </p:txBody>
      </p:sp>
    </p:spTree>
    <p:extLst>
      <p:ext uri="{BB962C8B-B14F-4D97-AF65-F5344CB8AC3E}">
        <p14:creationId xmlns:p14="http://schemas.microsoft.com/office/powerpoint/2010/main" val="29763028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9B885-74DD-45DC-96DB-88602625C359}"/>
              </a:ext>
            </a:extLst>
          </p:cNvPr>
          <p:cNvSpPr>
            <a:spLocks noGrp="1"/>
          </p:cNvSpPr>
          <p:nvPr>
            <p:ph type="title"/>
          </p:nvPr>
        </p:nvSpPr>
        <p:spPr/>
        <p:txBody>
          <a:bodyPr/>
          <a:lstStyle/>
          <a:p>
            <a:pPr algn="ctr"/>
            <a:r>
              <a:rPr lang="en-US" dirty="0"/>
              <a:t>Useful Websites</a:t>
            </a:r>
            <a:br>
              <a:rPr lang="en-US" dirty="0"/>
            </a:br>
            <a:endParaRPr lang="en-GB" dirty="0"/>
          </a:p>
        </p:txBody>
      </p:sp>
      <p:sp>
        <p:nvSpPr>
          <p:cNvPr id="3" name="Content Placeholder 2">
            <a:extLst>
              <a:ext uri="{FF2B5EF4-FFF2-40B4-BE49-F238E27FC236}">
                <a16:creationId xmlns:a16="http://schemas.microsoft.com/office/drawing/2014/main" id="{DD1596C9-38AC-4D34-82C1-08011399E274}"/>
              </a:ext>
            </a:extLst>
          </p:cNvPr>
          <p:cNvSpPr>
            <a:spLocks noGrp="1"/>
          </p:cNvSpPr>
          <p:nvPr>
            <p:ph idx="1"/>
          </p:nvPr>
        </p:nvSpPr>
        <p:spPr/>
        <p:txBody>
          <a:bodyPr>
            <a:normAutofit/>
          </a:bodyPr>
          <a:lstStyle/>
          <a:p>
            <a:pPr marL="0" indent="0">
              <a:buNone/>
            </a:pPr>
            <a:r>
              <a:rPr lang="en-US" sz="2000" dirty="0">
                <a:hlinkClick r:id="rId2"/>
              </a:rPr>
              <a:t>Careers advice - job profiles, information and resources | National Careers Service</a:t>
            </a:r>
            <a:endParaRPr lang="en-US" sz="2000" dirty="0"/>
          </a:p>
          <a:p>
            <a:pPr marL="0" indent="0">
              <a:buNone/>
            </a:pPr>
            <a:r>
              <a:rPr lang="en-GB" sz="2000" dirty="0">
                <a:hlinkClick r:id="rId3"/>
              </a:rPr>
              <a:t>Explore careers | National Careers Service</a:t>
            </a:r>
            <a:endParaRPr lang="en-GB" sz="2000" dirty="0">
              <a:hlinkClick r:id="rId4"/>
            </a:endParaRPr>
          </a:p>
          <a:p>
            <a:pPr marL="0" indent="0">
              <a:buNone/>
            </a:pPr>
            <a:r>
              <a:rPr lang="en-GB" sz="2000" dirty="0">
                <a:hlinkClick r:id="rId4"/>
              </a:rPr>
              <a:t>Prospects.ac.uk</a:t>
            </a:r>
            <a:endParaRPr lang="en-GB" sz="2000" dirty="0"/>
          </a:p>
          <a:p>
            <a:pPr marL="0" indent="0">
              <a:buNone/>
            </a:pPr>
            <a:r>
              <a:rPr lang="en-GB" sz="2000" dirty="0">
                <a:hlinkClick r:id="rId5"/>
              </a:rPr>
              <a:t>About – CARE4Notts</a:t>
            </a:r>
            <a:endParaRPr lang="en-US" sz="2000" dirty="0"/>
          </a:p>
          <a:p>
            <a:pPr marL="0" indent="0">
              <a:buNone/>
            </a:pPr>
            <a:r>
              <a:rPr lang="en-US" sz="2000" dirty="0">
                <a:hlinkClick r:id="rId6"/>
              </a:rPr>
              <a:t>UCAS | At the heart of connecting people to higher education</a:t>
            </a:r>
            <a:endParaRPr lang="en-US" sz="2000" dirty="0"/>
          </a:p>
          <a:p>
            <a:pPr marL="0" indent="0">
              <a:buNone/>
            </a:pPr>
            <a:r>
              <a:rPr lang="en-US" sz="2000" dirty="0">
                <a:hlinkClick r:id="rId7"/>
              </a:rPr>
              <a:t>The Buzz Quiz - North East Ambition</a:t>
            </a:r>
            <a:endParaRPr lang="en-US" sz="2000" dirty="0"/>
          </a:p>
          <a:p>
            <a:pPr marL="0" indent="0">
              <a:buNone/>
            </a:pPr>
            <a:r>
              <a:rPr lang="en-GB" sz="2000" dirty="0">
                <a:hlinkClick r:id="rId8"/>
              </a:rPr>
              <a:t>Sign In – Unifrog</a:t>
            </a:r>
            <a:endParaRPr lang="en-US" sz="2000" dirty="0"/>
          </a:p>
          <a:p>
            <a:pPr marL="0" indent="0">
              <a:buNone/>
            </a:pPr>
            <a:r>
              <a:rPr lang="en-US" sz="2000" dirty="0">
                <a:hlinkClick r:id="rId9"/>
              </a:rPr>
              <a:t>Find an apprenticeship (findapprenticeship.service.gov.uk)</a:t>
            </a:r>
            <a:endParaRPr lang="en-US" sz="2000" dirty="0"/>
          </a:p>
          <a:p>
            <a:pPr marL="0" indent="0">
              <a:buNone/>
            </a:pPr>
            <a:r>
              <a:rPr lang="en-US" sz="2000" dirty="0">
                <a:hlinkClick r:id="rId10"/>
              </a:rPr>
              <a:t>Apprenticeship resources for schools, teachers, parents (amazingapprenticeships.com)</a:t>
            </a:r>
            <a:endParaRPr lang="en-US" sz="2000" dirty="0"/>
          </a:p>
        </p:txBody>
      </p:sp>
    </p:spTree>
    <p:extLst>
      <p:ext uri="{BB962C8B-B14F-4D97-AF65-F5344CB8AC3E}">
        <p14:creationId xmlns:p14="http://schemas.microsoft.com/office/powerpoint/2010/main" val="28602277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748DE-7EE9-48A9-9799-4094D45F6D4B}"/>
              </a:ext>
            </a:extLst>
          </p:cNvPr>
          <p:cNvSpPr>
            <a:spLocks noGrp="1"/>
          </p:cNvSpPr>
          <p:nvPr>
            <p:ph type="title"/>
          </p:nvPr>
        </p:nvSpPr>
        <p:spPr/>
        <p:txBody>
          <a:bodyPr/>
          <a:lstStyle/>
          <a:p>
            <a:pPr algn="ctr"/>
            <a:r>
              <a:rPr lang="en-US" dirty="0"/>
              <a:t>FAQs</a:t>
            </a:r>
            <a:endParaRPr lang="en-GB" dirty="0"/>
          </a:p>
        </p:txBody>
      </p:sp>
      <p:sp>
        <p:nvSpPr>
          <p:cNvPr id="3" name="Content Placeholder 2">
            <a:extLst>
              <a:ext uri="{FF2B5EF4-FFF2-40B4-BE49-F238E27FC236}">
                <a16:creationId xmlns:a16="http://schemas.microsoft.com/office/drawing/2014/main" id="{E22CB240-7D67-4862-B9C0-40DB2ED298CB}"/>
              </a:ext>
            </a:extLst>
          </p:cNvPr>
          <p:cNvSpPr>
            <a:spLocks noGrp="1"/>
          </p:cNvSpPr>
          <p:nvPr>
            <p:ph idx="1"/>
          </p:nvPr>
        </p:nvSpPr>
        <p:spPr/>
        <p:txBody>
          <a:bodyPr vert="horz" lIns="91440" tIns="45720" rIns="91440" bIns="45720" rtlCol="0" anchor="t">
            <a:normAutofit fontScale="85000" lnSpcReduction="20000"/>
          </a:bodyPr>
          <a:lstStyle/>
          <a:p>
            <a:pPr marL="0" indent="0">
              <a:buNone/>
            </a:pPr>
            <a:r>
              <a:rPr lang="en-GB" b="1" dirty="0"/>
              <a:t>How many courses can students apply for?</a:t>
            </a:r>
            <a:endParaRPr lang="en-GB" dirty="0"/>
          </a:p>
          <a:p>
            <a:r>
              <a:rPr lang="en-GB" dirty="0"/>
              <a:t>Students can apply for and accept as many courses and conditional offers as they want.  It is general advice that students apply for more than one course and at different levels (i.e. Level 2 and Level 3) so they have multiple options available if entry requirements are not met or, are exceeded on GCSE results day.  </a:t>
            </a:r>
          </a:p>
          <a:p>
            <a:pPr marL="0" indent="0">
              <a:buNone/>
            </a:pPr>
            <a:endParaRPr lang="en-GB" dirty="0"/>
          </a:p>
          <a:p>
            <a:pPr marL="0" indent="0">
              <a:buNone/>
            </a:pPr>
            <a:r>
              <a:rPr lang="en-GB" b="1" dirty="0"/>
              <a:t>How can I help my child?</a:t>
            </a:r>
            <a:endParaRPr lang="en-GB" dirty="0"/>
          </a:p>
          <a:p>
            <a:r>
              <a:rPr lang="en-GB" dirty="0"/>
              <a:t>Encourage your child to find out about their options by visiting local open evenings in October and November.  Some colleges offer more flexible and accessible options such as virtual open days, which can be helpful if physically attending is not possible. </a:t>
            </a:r>
          </a:p>
          <a:p>
            <a:r>
              <a:rPr lang="en-GB" dirty="0"/>
              <a:t>Discuss with your child their future interests or plans.  Let them figure out which route is best for them.  Encourage your child to access the career guidance opportunities available in school. </a:t>
            </a:r>
            <a:endParaRPr lang="en-GB" dirty="0">
              <a:ea typeface="Calibri"/>
              <a:cs typeface="Calibri"/>
            </a:endParaRPr>
          </a:p>
        </p:txBody>
      </p:sp>
    </p:spTree>
    <p:extLst>
      <p:ext uri="{BB962C8B-B14F-4D97-AF65-F5344CB8AC3E}">
        <p14:creationId xmlns:p14="http://schemas.microsoft.com/office/powerpoint/2010/main" val="19327187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169D6-C159-4051-A638-C00C28BC9927}"/>
              </a:ext>
            </a:extLst>
          </p:cNvPr>
          <p:cNvSpPr>
            <a:spLocks noGrp="1"/>
          </p:cNvSpPr>
          <p:nvPr>
            <p:ph type="title"/>
          </p:nvPr>
        </p:nvSpPr>
        <p:spPr/>
        <p:txBody>
          <a:bodyPr>
            <a:normAutofit fontScale="90000"/>
          </a:bodyPr>
          <a:lstStyle/>
          <a:p>
            <a:pPr algn="ctr"/>
            <a:r>
              <a:rPr lang="en-US" dirty="0"/>
              <a:t>Requesting Further Support / Feedback and Making Referrals </a:t>
            </a:r>
            <a:br>
              <a:rPr lang="en-US" dirty="0"/>
            </a:br>
            <a:endParaRPr lang="en-GB" dirty="0"/>
          </a:p>
        </p:txBody>
      </p:sp>
      <p:sp>
        <p:nvSpPr>
          <p:cNvPr id="3" name="Content Placeholder 2">
            <a:extLst>
              <a:ext uri="{FF2B5EF4-FFF2-40B4-BE49-F238E27FC236}">
                <a16:creationId xmlns:a16="http://schemas.microsoft.com/office/drawing/2014/main" id="{61E287D1-008E-4E2C-8E5C-B5A2C0564E03}"/>
              </a:ext>
            </a:extLst>
          </p:cNvPr>
          <p:cNvSpPr>
            <a:spLocks noGrp="1"/>
          </p:cNvSpPr>
          <p:nvPr>
            <p:ph idx="1"/>
          </p:nvPr>
        </p:nvSpPr>
        <p:spPr/>
        <p:txBody>
          <a:bodyPr vert="horz" lIns="91440" tIns="45720" rIns="91440" bIns="45720" rtlCol="0" anchor="t">
            <a:normAutofit/>
          </a:bodyPr>
          <a:lstStyle/>
          <a:p>
            <a:pPr marL="0" indent="0">
              <a:buNone/>
            </a:pPr>
            <a:r>
              <a:rPr lang="en-GB" dirty="0"/>
              <a:t>Please contact our Careers Advisor on the email address below if you require further information, support, have any concerns or to provide feedback on the information provided.</a:t>
            </a:r>
          </a:p>
          <a:p>
            <a:pPr marL="0" indent="0">
              <a:buNone/>
            </a:pPr>
            <a:endParaRPr lang="en-US" dirty="0"/>
          </a:p>
          <a:p>
            <a:pPr marL="0" indent="0">
              <a:buNone/>
            </a:pPr>
            <a:r>
              <a:rPr lang="en-US" dirty="0"/>
              <a:t>		</a:t>
            </a:r>
            <a:r>
              <a:rPr lang="en-US" dirty="0">
                <a:hlinkClick r:id="rId2"/>
              </a:rPr>
              <a:t>s.mcardle@theacademycarlton.org</a:t>
            </a:r>
            <a:r>
              <a:rPr lang="en-US" dirty="0">
                <a:solidFill>
                  <a:srgbClr val="000000"/>
                </a:solidFill>
              </a:rPr>
              <a:t> </a:t>
            </a:r>
            <a:r>
              <a:rPr lang="en-US" dirty="0">
                <a:solidFill>
                  <a:schemeClr val="accent2"/>
                </a:solidFill>
              </a:rPr>
              <a:t> </a:t>
            </a:r>
            <a:endParaRPr lang="en-US" dirty="0">
              <a:solidFill>
                <a:schemeClr val="accent2"/>
              </a:solidFill>
              <a:ea typeface="Calibri"/>
              <a:cs typeface="Calibri"/>
            </a:endParaRPr>
          </a:p>
          <a:p>
            <a:pPr marL="0" indent="0">
              <a:buNone/>
            </a:pPr>
            <a:endParaRPr lang="en-GB" dirty="0">
              <a:ea typeface="Calibri"/>
              <a:cs typeface="Calibri"/>
            </a:endParaRPr>
          </a:p>
          <a:p>
            <a:pPr marL="0" indent="0">
              <a:buNone/>
            </a:pPr>
            <a:endParaRPr lang="en-GB" dirty="0">
              <a:ea typeface="Calibri"/>
              <a:cs typeface="Calibri"/>
            </a:endParaRPr>
          </a:p>
        </p:txBody>
      </p:sp>
    </p:spTree>
    <p:extLst>
      <p:ext uri="{BB962C8B-B14F-4D97-AF65-F5344CB8AC3E}">
        <p14:creationId xmlns:p14="http://schemas.microsoft.com/office/powerpoint/2010/main" val="1068470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BBCBDC-DD17-48D0-AAC3-463F17B7E4A4}"/>
              </a:ext>
            </a:extLst>
          </p:cNvPr>
          <p:cNvSpPr>
            <a:spLocks noGrp="1"/>
          </p:cNvSpPr>
          <p:nvPr>
            <p:ph type="title"/>
          </p:nvPr>
        </p:nvSpPr>
        <p:spPr>
          <a:xfrm>
            <a:off x="838200" y="132952"/>
            <a:ext cx="10515600" cy="1096170"/>
          </a:xfrm>
        </p:spPr>
        <p:txBody>
          <a:bodyPr/>
          <a:lstStyle/>
          <a:p>
            <a:pPr algn="ctr"/>
            <a:r>
              <a:rPr lang="en-US" dirty="0"/>
              <a:t>Content</a:t>
            </a:r>
            <a:endParaRPr lang="en-GB" dirty="0"/>
          </a:p>
        </p:txBody>
      </p:sp>
      <p:sp>
        <p:nvSpPr>
          <p:cNvPr id="3" name="Content Placeholder 2">
            <a:extLst>
              <a:ext uri="{FF2B5EF4-FFF2-40B4-BE49-F238E27FC236}">
                <a16:creationId xmlns:a16="http://schemas.microsoft.com/office/drawing/2014/main" id="{B11F49B6-3D90-4536-BECB-BC98AC085942}"/>
              </a:ext>
            </a:extLst>
          </p:cNvPr>
          <p:cNvSpPr>
            <a:spLocks noGrp="1"/>
          </p:cNvSpPr>
          <p:nvPr>
            <p:ph idx="1"/>
          </p:nvPr>
        </p:nvSpPr>
        <p:spPr>
          <a:xfrm>
            <a:off x="838200" y="1554163"/>
            <a:ext cx="10515600" cy="4351338"/>
          </a:xfrm>
        </p:spPr>
        <p:txBody>
          <a:bodyPr vert="horz" lIns="91440" tIns="45720" rIns="91440" bIns="45720" rtlCol="0" anchor="t">
            <a:normAutofit fontScale="32500" lnSpcReduction="20000"/>
          </a:bodyPr>
          <a:lstStyle/>
          <a:p>
            <a:r>
              <a:rPr lang="en-US" sz="5100" b="1" dirty="0"/>
              <a:t>Introduction</a:t>
            </a:r>
            <a:endParaRPr lang="en-US" dirty="0"/>
          </a:p>
          <a:p>
            <a:r>
              <a:rPr lang="en-US" sz="5100" b="1" dirty="0"/>
              <a:t>Qualification</a:t>
            </a:r>
            <a:r>
              <a:rPr lang="en-US" sz="5100" b="1" dirty="0">
                <a:ea typeface="Calibri"/>
                <a:cs typeface="Calibri" panose="020F0502020204030204"/>
              </a:rPr>
              <a:t> Levels and Educational Routes</a:t>
            </a:r>
            <a:endParaRPr lang="en-US" dirty="0"/>
          </a:p>
          <a:p>
            <a:r>
              <a:rPr lang="en-US" sz="5100" b="1" dirty="0">
                <a:ea typeface="Calibri"/>
                <a:cs typeface="Calibri" panose="020F0502020204030204"/>
              </a:rPr>
              <a:t>Post-16 Options:</a:t>
            </a:r>
            <a:endParaRPr lang="en-US" sz="5100" b="1" dirty="0"/>
          </a:p>
          <a:p>
            <a:pPr lvl="1">
              <a:buFont typeface="Courier New" panose="020B0604020202020204" pitchFamily="34" charset="0"/>
              <a:buChar char="o"/>
            </a:pPr>
            <a:r>
              <a:rPr lang="en-US" sz="4700" b="1" dirty="0"/>
              <a:t>Sixth Form </a:t>
            </a:r>
            <a:endParaRPr lang="en-US" sz="4700" b="1">
              <a:ea typeface="Calibri"/>
              <a:cs typeface="Calibri"/>
            </a:endParaRPr>
          </a:p>
          <a:p>
            <a:pPr lvl="1">
              <a:buFont typeface="Courier New" panose="020B0604020202020204" pitchFamily="34" charset="0"/>
              <a:buChar char="o"/>
            </a:pPr>
            <a:r>
              <a:rPr lang="en-US" sz="4700" b="1" dirty="0"/>
              <a:t>College/Training Provider</a:t>
            </a:r>
            <a:endParaRPr lang="en-US" sz="4700" b="1">
              <a:ea typeface="Calibri"/>
              <a:cs typeface="Calibri"/>
            </a:endParaRPr>
          </a:p>
          <a:p>
            <a:pPr lvl="1">
              <a:buFont typeface="Courier New" panose="020B0604020202020204" pitchFamily="34" charset="0"/>
              <a:buChar char="o"/>
            </a:pPr>
            <a:r>
              <a:rPr lang="en-US" sz="4700" b="1" dirty="0"/>
              <a:t>Apprenticeship</a:t>
            </a:r>
            <a:endParaRPr lang="en-US" sz="4700" b="1">
              <a:ea typeface="Calibri"/>
              <a:cs typeface="Calibri"/>
            </a:endParaRPr>
          </a:p>
          <a:p>
            <a:r>
              <a:rPr lang="en-US" sz="5100" b="1" dirty="0"/>
              <a:t>Researching and Making Applications</a:t>
            </a:r>
            <a:endParaRPr lang="en-US" sz="5100" b="1">
              <a:ea typeface="Calibri"/>
              <a:cs typeface="Calibri"/>
            </a:endParaRPr>
          </a:p>
          <a:p>
            <a:r>
              <a:rPr lang="en-US" sz="5100" b="1" dirty="0"/>
              <a:t>Local Post-16 Providers</a:t>
            </a:r>
            <a:endParaRPr lang="en-US" sz="5100" b="1">
              <a:ea typeface="Calibri"/>
              <a:cs typeface="Calibri"/>
            </a:endParaRPr>
          </a:p>
          <a:p>
            <a:r>
              <a:rPr lang="en-US" sz="5100" b="1" dirty="0">
                <a:ea typeface="Calibri"/>
                <a:cs typeface="Calibri"/>
              </a:rPr>
              <a:t>Post-16 Open Days, Evenings and Events </a:t>
            </a:r>
            <a:endParaRPr lang="en-US" sz="5100" b="1" dirty="0"/>
          </a:p>
          <a:p>
            <a:r>
              <a:rPr lang="en-US" sz="5100" b="1" dirty="0"/>
              <a:t>Timeline for Applications </a:t>
            </a:r>
            <a:endParaRPr lang="en-US" sz="5100" b="1" dirty="0">
              <a:ea typeface="Calibri"/>
              <a:cs typeface="Calibri"/>
            </a:endParaRPr>
          </a:p>
          <a:p>
            <a:r>
              <a:rPr lang="en-US" sz="5100" b="1" dirty="0"/>
              <a:t>Personal Career Guidance and the Support Available </a:t>
            </a:r>
          </a:p>
          <a:p>
            <a:r>
              <a:rPr lang="en-US" sz="5100" b="1" dirty="0"/>
              <a:t>Career Guidance Opportunities</a:t>
            </a:r>
            <a:endParaRPr lang="en-US" sz="5100" b="1" dirty="0">
              <a:ea typeface="Calibri"/>
              <a:cs typeface="Calibri"/>
            </a:endParaRPr>
          </a:p>
          <a:p>
            <a:r>
              <a:rPr lang="en-US" sz="5100" b="1" dirty="0"/>
              <a:t>Useful Websites</a:t>
            </a:r>
            <a:endParaRPr lang="en-US" sz="5100" b="1">
              <a:ea typeface="Calibri"/>
              <a:cs typeface="Calibri"/>
            </a:endParaRPr>
          </a:p>
          <a:p>
            <a:r>
              <a:rPr lang="en-US" sz="5100" b="1" dirty="0"/>
              <a:t>FAQs</a:t>
            </a:r>
            <a:endParaRPr lang="en-US" sz="5100" b="1" dirty="0">
              <a:ea typeface="Calibri"/>
              <a:cs typeface="Calibri"/>
            </a:endParaRPr>
          </a:p>
          <a:p>
            <a:r>
              <a:rPr lang="en-US" sz="5100" b="1" dirty="0"/>
              <a:t>Requesting Further Support / Feedback </a:t>
            </a:r>
            <a:endParaRPr lang="en-US" sz="5100" b="1" dirty="0">
              <a:ea typeface="Calibri"/>
              <a:cs typeface="Calibri"/>
            </a:endParaRPr>
          </a:p>
          <a:p>
            <a:endParaRPr lang="en-US" dirty="0"/>
          </a:p>
        </p:txBody>
      </p:sp>
    </p:spTree>
    <p:extLst>
      <p:ext uri="{BB962C8B-B14F-4D97-AF65-F5344CB8AC3E}">
        <p14:creationId xmlns:p14="http://schemas.microsoft.com/office/powerpoint/2010/main" val="4185650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CDEF24-DA48-4A8C-8E74-BC01A921B7D3}"/>
              </a:ext>
            </a:extLst>
          </p:cNvPr>
          <p:cNvSpPr>
            <a:spLocks noGrp="1"/>
          </p:cNvSpPr>
          <p:nvPr>
            <p:ph type="title"/>
          </p:nvPr>
        </p:nvSpPr>
        <p:spPr/>
        <p:txBody>
          <a:bodyPr/>
          <a:lstStyle/>
          <a:p>
            <a:pPr algn="ctr"/>
            <a:r>
              <a:rPr lang="en-US" dirty="0"/>
              <a:t>Introduction </a:t>
            </a:r>
            <a:br>
              <a:rPr lang="en-US" dirty="0"/>
            </a:br>
            <a:endParaRPr lang="en-GB" dirty="0"/>
          </a:p>
        </p:txBody>
      </p:sp>
      <p:sp>
        <p:nvSpPr>
          <p:cNvPr id="3" name="Content Placeholder 2">
            <a:extLst>
              <a:ext uri="{FF2B5EF4-FFF2-40B4-BE49-F238E27FC236}">
                <a16:creationId xmlns:a16="http://schemas.microsoft.com/office/drawing/2014/main" id="{D5999DAC-544A-4EED-A40D-21F38E5B5C1E}"/>
              </a:ext>
            </a:extLst>
          </p:cNvPr>
          <p:cNvSpPr>
            <a:spLocks noGrp="1"/>
          </p:cNvSpPr>
          <p:nvPr>
            <p:ph idx="1"/>
          </p:nvPr>
        </p:nvSpPr>
        <p:spPr/>
        <p:txBody>
          <a:bodyPr vert="horz" lIns="91440" tIns="45720" rIns="91440" bIns="45720" rtlCol="0" anchor="t">
            <a:normAutofit lnSpcReduction="10000"/>
          </a:bodyPr>
          <a:lstStyle/>
          <a:p>
            <a:pPr marL="0" indent="0" algn="just">
              <a:buNone/>
            </a:pPr>
            <a:r>
              <a:rPr lang="en-GB" sz="2400" dirty="0"/>
              <a:t>This resource is designed to provide up-to-date information for Year 10/11 students and their parents/carers, as they begin to consider the options available for their next steps in education or training. This is usually referred to as ‘post-16’ or ‘further education’.  </a:t>
            </a:r>
          </a:p>
          <a:p>
            <a:pPr marL="0" indent="0" algn="just">
              <a:buNone/>
            </a:pPr>
            <a:endParaRPr lang="en-GB" sz="2400" dirty="0"/>
          </a:p>
          <a:p>
            <a:pPr marL="0" indent="0" algn="just">
              <a:buNone/>
            </a:pPr>
            <a:r>
              <a:rPr lang="en-GB" sz="2400" dirty="0"/>
              <a:t>The </a:t>
            </a:r>
            <a:r>
              <a:rPr lang="en-GB" sz="2400" u="sng" dirty="0">
                <a:hlinkClick r:id="rId2"/>
              </a:rPr>
              <a:t>Raising of the Participation Age law (2013)</a:t>
            </a:r>
            <a:r>
              <a:rPr lang="en-GB" sz="2400" dirty="0"/>
              <a:t> means that all young people must be enrolled on an education or training programme until they are 18 years old.  This can include one of the following options: </a:t>
            </a:r>
            <a:r>
              <a:rPr lang="en-GB" sz="2400" b="1" dirty="0"/>
              <a:t>sixth form</a:t>
            </a:r>
            <a:r>
              <a:rPr lang="en-GB" sz="2400" dirty="0"/>
              <a:t>, </a:t>
            </a:r>
            <a:r>
              <a:rPr lang="en-GB" sz="2400" b="1" dirty="0"/>
              <a:t>college/training provider</a:t>
            </a:r>
            <a:r>
              <a:rPr lang="en-GB" sz="2400" dirty="0"/>
              <a:t> or an </a:t>
            </a:r>
            <a:r>
              <a:rPr lang="en-GB" sz="2400" b="1" dirty="0"/>
              <a:t>apprenticeship</a:t>
            </a:r>
            <a:r>
              <a:rPr lang="en-GB" sz="2400" dirty="0"/>
              <a:t>. </a:t>
            </a:r>
          </a:p>
          <a:p>
            <a:pPr marL="0" indent="0" algn="just">
              <a:buNone/>
            </a:pPr>
            <a:endParaRPr lang="en-GB" sz="2400" dirty="0"/>
          </a:p>
          <a:p>
            <a:pPr marL="0" indent="0" algn="just">
              <a:buNone/>
            </a:pPr>
            <a:r>
              <a:rPr lang="en-GB" sz="2400" dirty="0"/>
              <a:t>Each of these options are explained over the following pages as well as the support and guidance available at The Carlton Academy. </a:t>
            </a:r>
          </a:p>
          <a:p>
            <a:endParaRPr lang="en-GB" dirty="0"/>
          </a:p>
        </p:txBody>
      </p:sp>
    </p:spTree>
    <p:extLst>
      <p:ext uri="{BB962C8B-B14F-4D97-AF65-F5344CB8AC3E}">
        <p14:creationId xmlns:p14="http://schemas.microsoft.com/office/powerpoint/2010/main" val="1752248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CDCCEF2B-85E2-8473-9A5D-0DDBFBB6ED7A}"/>
              </a:ext>
            </a:extLst>
          </p:cNvPr>
          <p:cNvPicPr>
            <a:picLocks noGrp="1" noChangeAspect="1"/>
          </p:cNvPicPr>
          <p:nvPr>
            <p:ph idx="1"/>
          </p:nvPr>
        </p:nvPicPr>
        <p:blipFill>
          <a:blip r:embed="rId2"/>
          <a:stretch>
            <a:fillRect/>
          </a:stretch>
        </p:blipFill>
        <p:spPr>
          <a:xfrm>
            <a:off x="3036656" y="413429"/>
            <a:ext cx="8936651" cy="6203670"/>
          </a:xfrm>
          <a:prstGeom prst="rect">
            <a:avLst/>
          </a:prstGeom>
        </p:spPr>
      </p:pic>
      <p:sp>
        <p:nvSpPr>
          <p:cNvPr id="7" name="TextBox 6">
            <a:extLst>
              <a:ext uri="{FF2B5EF4-FFF2-40B4-BE49-F238E27FC236}">
                <a16:creationId xmlns:a16="http://schemas.microsoft.com/office/drawing/2014/main" id="{61B834CC-DDDF-620F-1D58-8DC3C44F7719}"/>
              </a:ext>
            </a:extLst>
          </p:cNvPr>
          <p:cNvSpPr txBox="1"/>
          <p:nvPr/>
        </p:nvSpPr>
        <p:spPr>
          <a:xfrm>
            <a:off x="446323" y="1528376"/>
            <a:ext cx="2196298" cy="4093428"/>
          </a:xfrm>
          <a:prstGeom prst="rect">
            <a:avLst/>
          </a:prstGeom>
          <a:noFill/>
          <a:ln>
            <a:solidFill>
              <a:schemeClr val="tx1"/>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b="1" dirty="0">
                <a:ea typeface="Calibri"/>
                <a:cs typeface="Calibri"/>
              </a:rPr>
              <a:t>This chart shows the different levels of  qualifications available for the 3 different educational  routes.</a:t>
            </a:r>
            <a:endParaRPr lang="en-US" dirty="0">
              <a:ea typeface="Calibri"/>
              <a:cs typeface="Calibri"/>
            </a:endParaRPr>
          </a:p>
          <a:p>
            <a:endParaRPr lang="en-US" sz="2000" b="1" dirty="0">
              <a:ea typeface="Calibri"/>
              <a:cs typeface="Calibri"/>
            </a:endParaRPr>
          </a:p>
          <a:p>
            <a:r>
              <a:rPr lang="en-US" sz="2000" b="1" dirty="0">
                <a:ea typeface="Calibri"/>
                <a:cs typeface="Calibri"/>
              </a:rPr>
              <a:t>Post-16 options will be focused on Level 3 qualifications and below.  </a:t>
            </a:r>
            <a:endParaRPr lang="en-US">
              <a:ea typeface="Calibri"/>
              <a:cs typeface="Calibri"/>
            </a:endParaRPr>
          </a:p>
        </p:txBody>
      </p:sp>
      <p:sp>
        <p:nvSpPr>
          <p:cNvPr id="9" name="TextBox 8">
            <a:extLst>
              <a:ext uri="{FF2B5EF4-FFF2-40B4-BE49-F238E27FC236}">
                <a16:creationId xmlns:a16="http://schemas.microsoft.com/office/drawing/2014/main" id="{25DB8DE9-D984-284D-33F7-072600368492}"/>
              </a:ext>
            </a:extLst>
          </p:cNvPr>
          <p:cNvSpPr txBox="1"/>
          <p:nvPr/>
        </p:nvSpPr>
        <p:spPr>
          <a:xfrm>
            <a:off x="3279913" y="4058478"/>
            <a:ext cx="8713304" cy="1938130"/>
          </a:xfrm>
          <a:prstGeom prst="rect">
            <a:avLst/>
          </a:prstGeom>
          <a:noFill/>
          <a:ln w="57150">
            <a:solidFill>
              <a:srgbClr val="FF000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a:p>
        </p:txBody>
      </p:sp>
    </p:spTree>
    <p:extLst>
      <p:ext uri="{BB962C8B-B14F-4D97-AF65-F5344CB8AC3E}">
        <p14:creationId xmlns:p14="http://schemas.microsoft.com/office/powerpoint/2010/main" val="26859467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26347-ED72-4EF7-9465-C340949B9917}"/>
              </a:ext>
            </a:extLst>
          </p:cNvPr>
          <p:cNvSpPr>
            <a:spLocks noGrp="1"/>
          </p:cNvSpPr>
          <p:nvPr>
            <p:ph type="title"/>
          </p:nvPr>
        </p:nvSpPr>
        <p:spPr>
          <a:xfrm>
            <a:off x="838200" y="0"/>
            <a:ext cx="10515600" cy="903288"/>
          </a:xfrm>
        </p:spPr>
        <p:txBody>
          <a:bodyPr/>
          <a:lstStyle/>
          <a:p>
            <a:pPr algn="ctr"/>
            <a:r>
              <a:rPr lang="en-US" dirty="0"/>
              <a:t>Sixth Form </a:t>
            </a:r>
            <a:endParaRPr lang="en-GB" dirty="0"/>
          </a:p>
        </p:txBody>
      </p:sp>
      <p:sp>
        <p:nvSpPr>
          <p:cNvPr id="6" name="Content Placeholder 5">
            <a:extLst>
              <a:ext uri="{FF2B5EF4-FFF2-40B4-BE49-F238E27FC236}">
                <a16:creationId xmlns:a16="http://schemas.microsoft.com/office/drawing/2014/main" id="{40C893D2-DDAE-4C66-93DA-B87E75519BB7}"/>
              </a:ext>
            </a:extLst>
          </p:cNvPr>
          <p:cNvSpPr>
            <a:spLocks noGrp="1"/>
          </p:cNvSpPr>
          <p:nvPr>
            <p:ph idx="1"/>
          </p:nvPr>
        </p:nvSpPr>
        <p:spPr>
          <a:xfrm>
            <a:off x="838200" y="973870"/>
            <a:ext cx="10515600" cy="437836"/>
          </a:xfrm>
          <a:ln>
            <a:solidFill>
              <a:schemeClr val="tx1"/>
            </a:solidFill>
          </a:ln>
        </p:spPr>
        <p:txBody>
          <a:bodyPr vert="horz" lIns="91440" tIns="45720" rIns="91440" bIns="45720" rtlCol="0" anchor="t">
            <a:normAutofit/>
          </a:bodyPr>
          <a:lstStyle/>
          <a:p>
            <a:pPr marL="0" indent="0">
              <a:buNone/>
            </a:pPr>
            <a:r>
              <a:rPr lang="en-US" sz="2000" b="1" dirty="0"/>
              <a:t>Qualification levels available: </a:t>
            </a:r>
            <a:r>
              <a:rPr lang="en-US" sz="2000" dirty="0"/>
              <a:t>Level 3</a:t>
            </a:r>
          </a:p>
        </p:txBody>
      </p:sp>
      <p:sp>
        <p:nvSpPr>
          <p:cNvPr id="4" name="Content Placeholder 5">
            <a:extLst>
              <a:ext uri="{FF2B5EF4-FFF2-40B4-BE49-F238E27FC236}">
                <a16:creationId xmlns:a16="http://schemas.microsoft.com/office/drawing/2014/main" id="{4CD5AAD4-F344-4045-8E15-9C1F94C1967F}"/>
              </a:ext>
            </a:extLst>
          </p:cNvPr>
          <p:cNvSpPr txBox="1">
            <a:spLocks/>
          </p:cNvSpPr>
          <p:nvPr/>
        </p:nvSpPr>
        <p:spPr>
          <a:xfrm>
            <a:off x="838200" y="4225082"/>
            <a:ext cx="10515600" cy="1425583"/>
          </a:xfrm>
          <a:prstGeom prst="rect">
            <a:avLst/>
          </a:prstGeom>
          <a:ln>
            <a:solidFill>
              <a:schemeClr val="tx1"/>
            </a:solidFill>
          </a:ln>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Entry requirements:</a:t>
            </a:r>
            <a:r>
              <a:rPr lang="en-US" sz="2000" dirty="0"/>
              <a:t> </a:t>
            </a:r>
            <a:r>
              <a:rPr lang="en-GB" sz="2000" dirty="0"/>
              <a:t>Usually, sixth forms require students to gain five GCSEs at grade 4/5 or above, including one of either maths or English language, or both.  This c</a:t>
            </a:r>
            <a:r>
              <a:rPr lang="en-US" sz="2000" dirty="0"/>
              <a:t>an vary from place-to-place and subject-to-subject so carefully check sixth form websites and predicted grades before applying.  </a:t>
            </a:r>
            <a:r>
              <a:rPr lang="en-GB" sz="2000" dirty="0"/>
              <a:t>For example, it is common to require a grade 5 (or higher) in GCSE maths to be able to study maths or science subjects at A Level.  </a:t>
            </a:r>
            <a:endParaRPr lang="en-US"/>
          </a:p>
          <a:p>
            <a:pPr marL="0" indent="0">
              <a:buNone/>
            </a:pPr>
            <a:endParaRPr lang="en-US" dirty="0"/>
          </a:p>
        </p:txBody>
      </p:sp>
      <p:sp>
        <p:nvSpPr>
          <p:cNvPr id="5" name="Content Placeholder 5">
            <a:extLst>
              <a:ext uri="{FF2B5EF4-FFF2-40B4-BE49-F238E27FC236}">
                <a16:creationId xmlns:a16="http://schemas.microsoft.com/office/drawing/2014/main" id="{DD1E0585-A39B-497F-A4C9-916E9247497F}"/>
              </a:ext>
            </a:extLst>
          </p:cNvPr>
          <p:cNvSpPr txBox="1">
            <a:spLocks/>
          </p:cNvSpPr>
          <p:nvPr/>
        </p:nvSpPr>
        <p:spPr>
          <a:xfrm>
            <a:off x="838200" y="1699451"/>
            <a:ext cx="10515600" cy="2316509"/>
          </a:xfrm>
          <a:prstGeom prst="rect">
            <a:avLst/>
          </a:prstGeom>
          <a:ln>
            <a:solidFill>
              <a:schemeClr val="tx1"/>
            </a:solidFill>
          </a:ln>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Qualifications available: </a:t>
            </a:r>
            <a:r>
              <a:rPr lang="en-US" sz="2000" dirty="0"/>
              <a:t>Normally, three subjects are studied over a period of two years.</a:t>
            </a:r>
            <a:endParaRPr lang="en-US" sz="2000" b="1" dirty="0">
              <a:ea typeface="Calibri" panose="020F0502020204030204"/>
              <a:cs typeface="Calibri" panose="020F0502020204030204"/>
            </a:endParaRPr>
          </a:p>
          <a:p>
            <a:pPr marL="0" indent="0" algn="just">
              <a:buNone/>
            </a:pPr>
            <a:r>
              <a:rPr lang="en-US" sz="2000" b="1" dirty="0"/>
              <a:t>A Levels </a:t>
            </a:r>
            <a:r>
              <a:rPr lang="en-US" sz="2000" dirty="0"/>
              <a:t>are level 3 academic subject-based qualifications similar to GCSE options. These are usually assessed by exams at the end of the course.  </a:t>
            </a:r>
            <a:endParaRPr lang="en-US" sz="2000" dirty="0">
              <a:ea typeface="Calibri" panose="020F0502020204030204"/>
              <a:cs typeface="Calibri" panose="020F0502020204030204"/>
            </a:endParaRPr>
          </a:p>
          <a:p>
            <a:pPr marL="0" indent="0" algn="just">
              <a:buNone/>
            </a:pPr>
            <a:r>
              <a:rPr lang="en-US" sz="2000" b="1" dirty="0"/>
              <a:t>Vocational / technical / applied </a:t>
            </a:r>
            <a:r>
              <a:rPr lang="en-US" sz="2000" dirty="0"/>
              <a:t>qualifications</a:t>
            </a:r>
            <a:r>
              <a:rPr lang="en-GB" sz="2000" dirty="0"/>
              <a:t> </a:t>
            </a:r>
            <a:r>
              <a:rPr lang="en-US" sz="2000" dirty="0"/>
              <a:t>are also usually available at most sixth forms.  These can be taken alongside one or two A Level subjects and are a more practical qualification.  These are assessed by a combination of exams and course work.  Examples include: Applied Science, Business, Food Science and Nutrition, Health and Social Care, IT, Music and Sport.</a:t>
            </a:r>
            <a:endParaRPr lang="en-US" sz="2000" dirty="0">
              <a:ea typeface="Calibri" panose="020F0502020204030204"/>
              <a:cs typeface="Calibri" panose="020F0502020204030204"/>
            </a:endParaRPr>
          </a:p>
        </p:txBody>
      </p:sp>
      <p:sp>
        <p:nvSpPr>
          <p:cNvPr id="7" name="Content Placeholder 5">
            <a:extLst>
              <a:ext uri="{FF2B5EF4-FFF2-40B4-BE49-F238E27FC236}">
                <a16:creationId xmlns:a16="http://schemas.microsoft.com/office/drawing/2014/main" id="{2305C7B3-0E34-4D0E-B05C-D1AC8754BBED}"/>
              </a:ext>
            </a:extLst>
          </p:cNvPr>
          <p:cNvSpPr txBox="1">
            <a:spLocks/>
          </p:cNvSpPr>
          <p:nvPr/>
        </p:nvSpPr>
        <p:spPr>
          <a:xfrm>
            <a:off x="838200" y="5859788"/>
            <a:ext cx="10515600" cy="669349"/>
          </a:xfrm>
          <a:prstGeom prst="rect">
            <a:avLst/>
          </a:prstGeom>
          <a:ln>
            <a:solidFill>
              <a:schemeClr val="tx1"/>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Advice:</a:t>
            </a:r>
            <a:r>
              <a:rPr lang="en-US" sz="2000" dirty="0"/>
              <a:t> </a:t>
            </a:r>
            <a:r>
              <a:rPr lang="en-GB" sz="2000" dirty="0"/>
              <a:t>Students considering sixth form should consult their school’s Careers Advisor about what subjects they intend to take, as this can impact on future career and higher education options.</a:t>
            </a:r>
            <a:endParaRPr lang="en-US"/>
          </a:p>
        </p:txBody>
      </p:sp>
    </p:spTree>
    <p:extLst>
      <p:ext uri="{BB962C8B-B14F-4D97-AF65-F5344CB8AC3E}">
        <p14:creationId xmlns:p14="http://schemas.microsoft.com/office/powerpoint/2010/main" val="3177800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CAB1F08-479A-4529-BC62-FD1D8784E879}"/>
              </a:ext>
            </a:extLst>
          </p:cNvPr>
          <p:cNvSpPr>
            <a:spLocks noGrp="1"/>
          </p:cNvSpPr>
          <p:nvPr>
            <p:ph type="title"/>
          </p:nvPr>
        </p:nvSpPr>
        <p:spPr>
          <a:xfrm>
            <a:off x="838200" y="365126"/>
            <a:ext cx="10515600" cy="741780"/>
          </a:xfrm>
        </p:spPr>
        <p:txBody>
          <a:bodyPr>
            <a:normAutofit fontScale="90000"/>
          </a:bodyPr>
          <a:lstStyle/>
          <a:p>
            <a:pPr algn="ctr"/>
            <a:r>
              <a:rPr lang="en-US" dirty="0"/>
              <a:t>College/Training Provider</a:t>
            </a:r>
            <a:br>
              <a:rPr lang="en-US" dirty="0"/>
            </a:br>
            <a:endParaRPr lang="en-GB" dirty="0"/>
          </a:p>
        </p:txBody>
      </p:sp>
      <p:sp>
        <p:nvSpPr>
          <p:cNvPr id="4" name="Content Placeholder 5">
            <a:extLst>
              <a:ext uri="{FF2B5EF4-FFF2-40B4-BE49-F238E27FC236}">
                <a16:creationId xmlns:a16="http://schemas.microsoft.com/office/drawing/2014/main" id="{B89D10C9-589D-4B39-9198-A97D8FCA3B42}"/>
              </a:ext>
            </a:extLst>
          </p:cNvPr>
          <p:cNvSpPr>
            <a:spLocks noGrp="1"/>
          </p:cNvSpPr>
          <p:nvPr>
            <p:ph idx="1"/>
          </p:nvPr>
        </p:nvSpPr>
        <p:spPr>
          <a:xfrm>
            <a:off x="838200" y="973870"/>
            <a:ext cx="10515600" cy="437836"/>
          </a:xfrm>
          <a:ln>
            <a:solidFill>
              <a:schemeClr val="tx1"/>
            </a:solidFill>
          </a:ln>
        </p:spPr>
        <p:txBody>
          <a:bodyPr>
            <a:normAutofit/>
          </a:bodyPr>
          <a:lstStyle/>
          <a:p>
            <a:pPr marL="0" indent="0">
              <a:buNone/>
            </a:pPr>
            <a:r>
              <a:rPr lang="en-US" sz="2000" b="1" dirty="0"/>
              <a:t>Qualification levels available:</a:t>
            </a:r>
            <a:r>
              <a:rPr lang="en-US" sz="2000" dirty="0"/>
              <a:t> Entry Level, Level 1, Level 2 and Level 3 </a:t>
            </a:r>
          </a:p>
        </p:txBody>
      </p:sp>
      <p:sp>
        <p:nvSpPr>
          <p:cNvPr id="5" name="Content Placeholder 5">
            <a:extLst>
              <a:ext uri="{FF2B5EF4-FFF2-40B4-BE49-F238E27FC236}">
                <a16:creationId xmlns:a16="http://schemas.microsoft.com/office/drawing/2014/main" id="{9A5801D2-60D1-467F-B819-3AAFAC1B2DAB}"/>
              </a:ext>
            </a:extLst>
          </p:cNvPr>
          <p:cNvSpPr txBox="1">
            <a:spLocks/>
          </p:cNvSpPr>
          <p:nvPr/>
        </p:nvSpPr>
        <p:spPr>
          <a:xfrm>
            <a:off x="838200" y="1699451"/>
            <a:ext cx="10515600" cy="2258187"/>
          </a:xfrm>
          <a:prstGeom prst="rect">
            <a:avLst/>
          </a:prstGeom>
          <a:ln>
            <a:solidFill>
              <a:schemeClr val="tx1"/>
            </a:solidFill>
          </a:ln>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Qualifications available: </a:t>
            </a:r>
            <a:r>
              <a:rPr lang="en-US" sz="2000" dirty="0"/>
              <a:t>One course is taken over a period of one or two years.</a:t>
            </a:r>
            <a:endParaRPr lang="en-US"/>
          </a:p>
          <a:p>
            <a:pPr marL="0" indent="0" algn="just">
              <a:buNone/>
            </a:pPr>
            <a:r>
              <a:rPr lang="en-US" sz="2000" b="1" dirty="0"/>
              <a:t>Vocational / technical / applied </a:t>
            </a:r>
            <a:r>
              <a:rPr lang="en-US" sz="2000" dirty="0"/>
              <a:t>qualifications</a:t>
            </a:r>
            <a:r>
              <a:rPr lang="en-GB" sz="2000" dirty="0"/>
              <a:t> </a:t>
            </a:r>
            <a:r>
              <a:rPr lang="en-US" sz="2000" dirty="0"/>
              <a:t>are more practical and focus on a job role or industry area.  </a:t>
            </a:r>
            <a:r>
              <a:rPr lang="en-GB" sz="2000" dirty="0"/>
              <a:t>Examples include: hair and beauty, childcare, construction, motor vehicle, business, IT, performing arts, photography, sport and many more.  </a:t>
            </a:r>
            <a:r>
              <a:rPr lang="en-US" sz="2000" dirty="0"/>
              <a:t>These courses are mainly assessed by completing relevant tasks or coursework and less so by exams.</a:t>
            </a:r>
            <a:endParaRPr lang="en-US" sz="2000" dirty="0">
              <a:ea typeface="Calibri" panose="020F0502020204030204"/>
              <a:cs typeface="Calibri" panose="020F0502020204030204"/>
            </a:endParaRPr>
          </a:p>
          <a:p>
            <a:pPr marL="0" indent="0" algn="just">
              <a:buNone/>
            </a:pPr>
            <a:r>
              <a:rPr lang="en-US" sz="2000" b="1" dirty="0"/>
              <a:t>T Level </a:t>
            </a:r>
            <a:r>
              <a:rPr lang="en-US" sz="2000" dirty="0"/>
              <a:t>courses are a relatively new two-year Level 3 technical qualification with an assessed industry work placement, which is worth 20% of the qualification (approx. 45 days).  </a:t>
            </a:r>
            <a:endParaRPr lang="en-US" sz="2000" dirty="0">
              <a:ea typeface="Calibri"/>
              <a:cs typeface="Calibri"/>
            </a:endParaRPr>
          </a:p>
        </p:txBody>
      </p:sp>
      <p:sp>
        <p:nvSpPr>
          <p:cNvPr id="7" name="Content Placeholder 5">
            <a:extLst>
              <a:ext uri="{FF2B5EF4-FFF2-40B4-BE49-F238E27FC236}">
                <a16:creationId xmlns:a16="http://schemas.microsoft.com/office/drawing/2014/main" id="{AF6E40D8-D94D-4CEC-9DED-486F6FC8C674}"/>
              </a:ext>
            </a:extLst>
          </p:cNvPr>
          <p:cNvSpPr txBox="1">
            <a:spLocks/>
          </p:cNvSpPr>
          <p:nvPr/>
        </p:nvSpPr>
        <p:spPr>
          <a:xfrm>
            <a:off x="838200" y="4245383"/>
            <a:ext cx="10515600" cy="913166"/>
          </a:xfrm>
          <a:prstGeom prst="rect">
            <a:avLst/>
          </a:prstGeom>
          <a:ln>
            <a:solidFill>
              <a:schemeClr val="tx1"/>
            </a:solidFill>
          </a:ln>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Entry requirements:</a:t>
            </a:r>
            <a:r>
              <a:rPr lang="en-US" sz="2000" dirty="0"/>
              <a:t> These vary depending on the level of the course and the college/training provider. Entry Level courses are the lowest level and Level 3 is the highest available for post-16 students.  </a:t>
            </a:r>
            <a:endParaRPr lang="en-US"/>
          </a:p>
        </p:txBody>
      </p:sp>
      <p:sp>
        <p:nvSpPr>
          <p:cNvPr id="8" name="Content Placeholder 5">
            <a:extLst>
              <a:ext uri="{FF2B5EF4-FFF2-40B4-BE49-F238E27FC236}">
                <a16:creationId xmlns:a16="http://schemas.microsoft.com/office/drawing/2014/main" id="{34A09EE8-C917-4D27-8634-9F4AD4631E82}"/>
              </a:ext>
            </a:extLst>
          </p:cNvPr>
          <p:cNvSpPr txBox="1">
            <a:spLocks/>
          </p:cNvSpPr>
          <p:nvPr/>
        </p:nvSpPr>
        <p:spPr>
          <a:xfrm>
            <a:off x="838200" y="5404665"/>
            <a:ext cx="10515600" cy="1239023"/>
          </a:xfrm>
          <a:prstGeom prst="rect">
            <a:avLst/>
          </a:prstGeom>
          <a:ln>
            <a:solidFill>
              <a:schemeClr val="tx1"/>
            </a:solidFill>
          </a:ln>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Advice: </a:t>
            </a:r>
            <a:r>
              <a:rPr lang="en-GB" sz="2000" dirty="0"/>
              <a:t>Students should consult their school’s Careers Advisor about what qualification level(s) are most appropriate for them.  However, this can be researched independently by comparing most recent predicted grades against course entry requirements.  These are displayed on all college/training provider websites.</a:t>
            </a:r>
            <a:endParaRPr lang="en-US" sz="2000" dirty="0">
              <a:ea typeface="Calibri" panose="020F0502020204030204"/>
              <a:cs typeface="Calibri" panose="020F0502020204030204"/>
            </a:endParaRPr>
          </a:p>
        </p:txBody>
      </p:sp>
    </p:spTree>
    <p:extLst>
      <p:ext uri="{BB962C8B-B14F-4D97-AF65-F5344CB8AC3E}">
        <p14:creationId xmlns:p14="http://schemas.microsoft.com/office/powerpoint/2010/main" val="24273713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C67C6C7-D40D-4B81-8EF4-E5C3624F93EE}"/>
              </a:ext>
            </a:extLst>
          </p:cNvPr>
          <p:cNvSpPr txBox="1">
            <a:spLocks/>
          </p:cNvSpPr>
          <p:nvPr/>
        </p:nvSpPr>
        <p:spPr>
          <a:xfrm>
            <a:off x="838200" y="8614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dirty="0"/>
              <a:t>Apprenticeship</a:t>
            </a:r>
            <a:r>
              <a:rPr lang="en-US" dirty="0"/>
              <a:t> </a:t>
            </a:r>
            <a:br>
              <a:rPr lang="en-US" dirty="0"/>
            </a:br>
            <a:endParaRPr lang="en-GB" dirty="0"/>
          </a:p>
        </p:txBody>
      </p:sp>
      <p:sp>
        <p:nvSpPr>
          <p:cNvPr id="8" name="Content Placeholder 5">
            <a:extLst>
              <a:ext uri="{FF2B5EF4-FFF2-40B4-BE49-F238E27FC236}">
                <a16:creationId xmlns:a16="http://schemas.microsoft.com/office/drawing/2014/main" id="{6F3DBF73-BF1A-4857-B919-A310EEB34536}"/>
              </a:ext>
            </a:extLst>
          </p:cNvPr>
          <p:cNvSpPr txBox="1">
            <a:spLocks/>
          </p:cNvSpPr>
          <p:nvPr/>
        </p:nvSpPr>
        <p:spPr>
          <a:xfrm>
            <a:off x="838200" y="973870"/>
            <a:ext cx="10515600" cy="437836"/>
          </a:xfrm>
          <a:prstGeom prst="rect">
            <a:avLst/>
          </a:prstGeom>
          <a:ln>
            <a:solidFill>
              <a:schemeClr val="tx1"/>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000" b="1" dirty="0"/>
              <a:t>Qualification levels available:</a:t>
            </a:r>
            <a:r>
              <a:rPr lang="en-US" sz="2000" dirty="0"/>
              <a:t> Level 2 (Intermediate) and Level 3 (Advanced)  </a:t>
            </a:r>
          </a:p>
        </p:txBody>
      </p:sp>
      <p:sp>
        <p:nvSpPr>
          <p:cNvPr id="10" name="Content Placeholder 5">
            <a:extLst>
              <a:ext uri="{FF2B5EF4-FFF2-40B4-BE49-F238E27FC236}">
                <a16:creationId xmlns:a16="http://schemas.microsoft.com/office/drawing/2014/main" id="{BDA4084D-F9CE-4CB7-A38B-BFC831C9D485}"/>
              </a:ext>
            </a:extLst>
          </p:cNvPr>
          <p:cNvSpPr txBox="1">
            <a:spLocks/>
          </p:cNvSpPr>
          <p:nvPr/>
        </p:nvSpPr>
        <p:spPr>
          <a:xfrm>
            <a:off x="838200" y="5404665"/>
            <a:ext cx="10515600" cy="1239023"/>
          </a:xfrm>
          <a:prstGeom prst="rect">
            <a:avLst/>
          </a:prstGeom>
          <a:ln>
            <a:solidFill>
              <a:schemeClr val="tx1"/>
            </a:solidFill>
          </a:ln>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Advice: </a:t>
            </a:r>
            <a:r>
              <a:rPr lang="en-GB" sz="2000" dirty="0"/>
              <a:t>Students considering an apprenticeship should consult the school’s Careers Advisor for support with searching vacancies, writing a CV and making applications.  They should also make additional applications to colleges/sixth forms as apprenticeship vacancies can be fiercely competitive. Vacancies can be searched </a:t>
            </a:r>
            <a:r>
              <a:rPr lang="en-GB" sz="2000" u="sng" dirty="0">
                <a:hlinkClick r:id="rId2"/>
              </a:rPr>
              <a:t>here</a:t>
            </a:r>
            <a:r>
              <a:rPr lang="en-GB" sz="2000" dirty="0"/>
              <a:t>. Pay and conditions can be found </a:t>
            </a:r>
            <a:r>
              <a:rPr lang="en-GB" sz="2000" u="sng" dirty="0">
                <a:hlinkClick r:id="rId3"/>
              </a:rPr>
              <a:t>here</a:t>
            </a:r>
            <a:r>
              <a:rPr lang="en-GB" sz="2000" dirty="0"/>
              <a:t>.  </a:t>
            </a:r>
            <a:endParaRPr lang="en-US"/>
          </a:p>
          <a:p>
            <a:pPr marL="0" indent="0">
              <a:buNone/>
            </a:pPr>
            <a:endParaRPr lang="en-GB" sz="2000" dirty="0"/>
          </a:p>
          <a:p>
            <a:pPr marL="0" indent="0">
              <a:buNone/>
            </a:pPr>
            <a:endParaRPr lang="en-US" sz="2000" dirty="0"/>
          </a:p>
        </p:txBody>
      </p:sp>
      <p:sp>
        <p:nvSpPr>
          <p:cNvPr id="11" name="Content Placeholder 5">
            <a:extLst>
              <a:ext uri="{FF2B5EF4-FFF2-40B4-BE49-F238E27FC236}">
                <a16:creationId xmlns:a16="http://schemas.microsoft.com/office/drawing/2014/main" id="{76133D88-5FB7-4FDB-BA3B-5B9DE6EAD538}"/>
              </a:ext>
            </a:extLst>
          </p:cNvPr>
          <p:cNvSpPr txBox="1">
            <a:spLocks/>
          </p:cNvSpPr>
          <p:nvPr/>
        </p:nvSpPr>
        <p:spPr>
          <a:xfrm>
            <a:off x="838200" y="4145370"/>
            <a:ext cx="10515600" cy="1013179"/>
          </a:xfrm>
          <a:prstGeom prst="rect">
            <a:avLst/>
          </a:prstGeom>
          <a:ln>
            <a:solidFill>
              <a:schemeClr val="tx1"/>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Entry requirements: </a:t>
            </a:r>
            <a:r>
              <a:rPr lang="en-US" sz="2000" dirty="0"/>
              <a:t> These vary depending on the level of the qualification attached to the job role and are ultimately at the discretion of the employer.  Employers outline the required skills and personal qualities they are looking for within the job </a:t>
            </a:r>
            <a:r>
              <a:rPr lang="en-US" sz="2000"/>
              <a:t>advertisement</a:t>
            </a:r>
            <a:r>
              <a:rPr lang="en-US" sz="2000" dirty="0"/>
              <a:t>.</a:t>
            </a:r>
            <a:endParaRPr lang="en-US"/>
          </a:p>
        </p:txBody>
      </p:sp>
      <p:sp>
        <p:nvSpPr>
          <p:cNvPr id="12" name="Content Placeholder 5">
            <a:extLst>
              <a:ext uri="{FF2B5EF4-FFF2-40B4-BE49-F238E27FC236}">
                <a16:creationId xmlns:a16="http://schemas.microsoft.com/office/drawing/2014/main" id="{7B81029F-0F9B-4F49-8137-650FBA5A4504}"/>
              </a:ext>
            </a:extLst>
          </p:cNvPr>
          <p:cNvSpPr txBox="1">
            <a:spLocks/>
          </p:cNvSpPr>
          <p:nvPr/>
        </p:nvSpPr>
        <p:spPr>
          <a:xfrm>
            <a:off x="838200" y="1699451"/>
            <a:ext cx="10515600" cy="2158174"/>
          </a:xfrm>
          <a:prstGeom prst="rect">
            <a:avLst/>
          </a:prstGeom>
          <a:ln>
            <a:solidFill>
              <a:schemeClr val="tx1"/>
            </a:solidFill>
          </a:ln>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n-US" sz="2000" b="1" dirty="0"/>
              <a:t>Qualifications available:</a:t>
            </a:r>
            <a:r>
              <a:rPr lang="en-US" sz="2000" dirty="0"/>
              <a:t> An </a:t>
            </a:r>
            <a:r>
              <a:rPr lang="en-GB" sz="2000" dirty="0"/>
              <a:t>apprenticeship is a full-time employment / training programme. The </a:t>
            </a:r>
            <a:r>
              <a:rPr lang="en-US" sz="2000" dirty="0"/>
              <a:t>qualification is linked to the job role and usually takes at least 12 months to complete.</a:t>
            </a:r>
            <a:endParaRPr lang="en-US"/>
          </a:p>
          <a:p>
            <a:pPr marL="0" indent="0" algn="just">
              <a:buNone/>
            </a:pPr>
            <a:r>
              <a:rPr lang="en-US" sz="2000" b="1" dirty="0"/>
              <a:t>Vocational / technical </a:t>
            </a:r>
            <a:r>
              <a:rPr lang="en-US" sz="2000" dirty="0"/>
              <a:t>qualifications via apprenticeships are usually assessed by occupational  competency related activities.  Examples include: observations in the workplace, professional discussions and portfolios of work product. </a:t>
            </a:r>
            <a:r>
              <a:rPr lang="en-GB" sz="2000" dirty="0"/>
              <a:t>Usually, one day a week (approx. 6 hours) is spent undertaking training towards the qualification.  Typically, this day is away from the workplace, for example at a local college or training provider.</a:t>
            </a:r>
            <a:endParaRPr lang="en-GB" sz="2000" dirty="0">
              <a:ea typeface="Calibri" panose="020F0502020204030204"/>
              <a:cs typeface="Calibri" panose="020F0502020204030204"/>
            </a:endParaRPr>
          </a:p>
        </p:txBody>
      </p:sp>
    </p:spTree>
    <p:extLst>
      <p:ext uri="{BB962C8B-B14F-4D97-AF65-F5344CB8AC3E}">
        <p14:creationId xmlns:p14="http://schemas.microsoft.com/office/powerpoint/2010/main" val="3706374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65A5A-09CD-46EB-96EA-FFA8F451FC83}"/>
              </a:ext>
            </a:extLst>
          </p:cNvPr>
          <p:cNvSpPr>
            <a:spLocks noGrp="1"/>
          </p:cNvSpPr>
          <p:nvPr>
            <p:ph type="title"/>
          </p:nvPr>
        </p:nvSpPr>
        <p:spPr/>
        <p:txBody>
          <a:bodyPr>
            <a:normAutofit/>
          </a:bodyPr>
          <a:lstStyle/>
          <a:p>
            <a:pPr algn="ctr"/>
            <a:r>
              <a:rPr lang="en-US" dirty="0"/>
              <a:t>Researching and Making Applications</a:t>
            </a:r>
            <a:endParaRPr lang="en-GB" dirty="0"/>
          </a:p>
        </p:txBody>
      </p:sp>
      <p:sp>
        <p:nvSpPr>
          <p:cNvPr id="3" name="Content Placeholder 2">
            <a:extLst>
              <a:ext uri="{FF2B5EF4-FFF2-40B4-BE49-F238E27FC236}">
                <a16:creationId xmlns:a16="http://schemas.microsoft.com/office/drawing/2014/main" id="{F3A0BC5E-D053-41E6-B36C-8B026B2F94F2}"/>
              </a:ext>
            </a:extLst>
          </p:cNvPr>
          <p:cNvSpPr>
            <a:spLocks noGrp="1"/>
          </p:cNvSpPr>
          <p:nvPr>
            <p:ph idx="1"/>
          </p:nvPr>
        </p:nvSpPr>
        <p:spPr/>
        <p:txBody>
          <a:bodyPr vert="horz" lIns="91440" tIns="45720" rIns="91440" bIns="45720" rtlCol="0" anchor="t">
            <a:normAutofit fontScale="85000" lnSpcReduction="20000"/>
          </a:bodyPr>
          <a:lstStyle/>
          <a:p>
            <a:pPr marL="0" indent="0">
              <a:buNone/>
            </a:pPr>
            <a:r>
              <a:rPr lang="en-US" b="1" dirty="0"/>
              <a:t>Researching </a:t>
            </a:r>
          </a:p>
          <a:p>
            <a:pPr marL="0" indent="0" algn="just">
              <a:buNone/>
            </a:pPr>
            <a:r>
              <a:rPr lang="en-US" dirty="0"/>
              <a:t>Attending sixth form / college open evenings is considered </a:t>
            </a:r>
            <a:r>
              <a:rPr lang="en-US" b="1" dirty="0"/>
              <a:t>vital</a:t>
            </a:r>
            <a:r>
              <a:rPr lang="en-US" dirty="0"/>
              <a:t> to enable students to fully understand the options and learning environments available to them.  It also allows students to find out about the wider opportunities and support available for any unique circumstances or interests.  Open evenings are a great opportunity to meet the staff involved and ask questions to help make good and informed decisions. </a:t>
            </a:r>
            <a:endParaRPr lang="en-US" dirty="0">
              <a:ea typeface="Calibri" panose="020F0502020204030204"/>
              <a:cs typeface="Calibri" panose="020F0502020204030204"/>
            </a:endParaRPr>
          </a:p>
          <a:p>
            <a:pPr marL="0" indent="0">
              <a:buNone/>
            </a:pPr>
            <a:endParaRPr lang="en-US" dirty="0"/>
          </a:p>
          <a:p>
            <a:pPr marL="0" indent="0">
              <a:buNone/>
            </a:pPr>
            <a:r>
              <a:rPr lang="en-US" b="1" dirty="0"/>
              <a:t>Making Applications </a:t>
            </a:r>
          </a:p>
          <a:p>
            <a:pPr marL="0" indent="0" algn="just">
              <a:buNone/>
            </a:pPr>
            <a:r>
              <a:rPr lang="en-GB" dirty="0"/>
              <a:t>All students will </a:t>
            </a:r>
            <a:r>
              <a:rPr lang="en-GB" b="1" dirty="0"/>
              <a:t>need</a:t>
            </a:r>
            <a:r>
              <a:rPr lang="en-GB" dirty="0"/>
              <a:t> to make post-16 applications as part of their legal </a:t>
            </a:r>
            <a:r>
              <a:rPr lang="en-GB" dirty="0">
                <a:ea typeface="Cambria"/>
              </a:rPr>
              <a:t>requirement </a:t>
            </a:r>
            <a:r>
              <a:rPr lang="en-GB" u="sng" dirty="0">
                <a:ea typeface="Cambria"/>
                <a:hlinkClick r:id="rId2"/>
              </a:rPr>
              <a:t>Raising of the Participation Age law (2013)</a:t>
            </a:r>
            <a:r>
              <a:rPr lang="en-GB" dirty="0">
                <a:ea typeface="Cambria"/>
              </a:rPr>
              <a:t>. </a:t>
            </a:r>
            <a:r>
              <a:rPr lang="en-GB" dirty="0"/>
              <a:t> Applications are usually completed online via sixth form or college websites. All post-16 providers can support applications being made over the phone or in person at open evenings if this is preferred.</a:t>
            </a:r>
            <a:endParaRPr lang="en-GB" dirty="0">
              <a:ea typeface="Calibri" panose="020F0502020204030204"/>
              <a:cs typeface="Calibri" panose="020F0502020204030204"/>
            </a:endParaRPr>
          </a:p>
          <a:p>
            <a:pPr marL="0" indent="0">
              <a:buNone/>
            </a:pPr>
            <a:endParaRPr lang="en-GB" dirty="0"/>
          </a:p>
        </p:txBody>
      </p:sp>
    </p:spTree>
    <p:extLst>
      <p:ext uri="{BB962C8B-B14F-4D97-AF65-F5344CB8AC3E}">
        <p14:creationId xmlns:p14="http://schemas.microsoft.com/office/powerpoint/2010/main" val="36506078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8FF2C5-9E5F-44A9-B486-42A740BC2D13}"/>
              </a:ext>
            </a:extLst>
          </p:cNvPr>
          <p:cNvSpPr>
            <a:spLocks noGrp="1"/>
          </p:cNvSpPr>
          <p:nvPr>
            <p:ph type="title"/>
          </p:nvPr>
        </p:nvSpPr>
        <p:spPr/>
        <p:txBody>
          <a:bodyPr>
            <a:normAutofit/>
          </a:bodyPr>
          <a:lstStyle/>
          <a:p>
            <a:pPr algn="ctr"/>
            <a:r>
              <a:rPr lang="en-US" sz="4000" dirty="0"/>
              <a:t>Local Post-16 Providers</a:t>
            </a:r>
            <a:endParaRPr lang="en-GB" sz="4000" dirty="0"/>
          </a:p>
        </p:txBody>
      </p:sp>
      <p:sp>
        <p:nvSpPr>
          <p:cNvPr id="3" name="Content Placeholder 2">
            <a:extLst>
              <a:ext uri="{FF2B5EF4-FFF2-40B4-BE49-F238E27FC236}">
                <a16:creationId xmlns:a16="http://schemas.microsoft.com/office/drawing/2014/main" id="{E6546F24-117A-4157-9A94-30A72BA80B08}"/>
              </a:ext>
            </a:extLst>
          </p:cNvPr>
          <p:cNvSpPr>
            <a:spLocks noGrp="1"/>
          </p:cNvSpPr>
          <p:nvPr>
            <p:ph idx="1"/>
          </p:nvPr>
        </p:nvSpPr>
        <p:spPr>
          <a:xfrm>
            <a:off x="223837" y="2190749"/>
            <a:ext cx="3671887" cy="2922588"/>
          </a:xfrm>
          <a:ln>
            <a:solidFill>
              <a:schemeClr val="tx1"/>
            </a:solidFill>
          </a:ln>
        </p:spPr>
        <p:txBody>
          <a:bodyPr vert="horz" lIns="91440" tIns="45720" rIns="91440" bIns="45720" rtlCol="0" anchor="t">
            <a:normAutofit fontScale="92500" lnSpcReduction="10000"/>
          </a:bodyPr>
          <a:lstStyle/>
          <a:p>
            <a:pPr marL="0" indent="0" algn="ctr">
              <a:buNone/>
            </a:pPr>
            <a:r>
              <a:rPr lang="en-US" dirty="0"/>
              <a:t>Sixth Forms</a:t>
            </a:r>
          </a:p>
          <a:p>
            <a:pPr marL="0" indent="0">
              <a:buNone/>
            </a:pPr>
            <a:endParaRPr lang="en-US" sz="1800" dirty="0"/>
          </a:p>
          <a:p>
            <a:r>
              <a:rPr lang="en-US" sz="1800" dirty="0">
                <a:ea typeface="+mn-lt"/>
                <a:cs typeface="+mn-lt"/>
                <a:hlinkClick r:id="rId2"/>
              </a:rPr>
              <a:t>The Carlton Academy - Sixth </a:t>
            </a:r>
            <a:r>
              <a:rPr lang="en-US" sz="1800" dirty="0">
                <a:hlinkClick r:id="rId2"/>
              </a:rPr>
              <a:t>Form</a:t>
            </a:r>
            <a:r>
              <a:rPr lang="en-US" sz="1800" dirty="0"/>
              <a:t> </a:t>
            </a:r>
            <a:endParaRPr lang="en-US" sz="1800" dirty="0">
              <a:ea typeface="Calibri"/>
              <a:cs typeface="Calibri"/>
            </a:endParaRPr>
          </a:p>
          <a:p>
            <a:r>
              <a:rPr lang="en-US" sz="1800" dirty="0">
                <a:solidFill>
                  <a:srgbClr val="000000"/>
                </a:solidFill>
                <a:ea typeface="+mn-lt"/>
                <a:cs typeface="+mn-lt"/>
                <a:hlinkClick r:id="rId3"/>
              </a:rPr>
              <a:t>Home - Bilborough College</a:t>
            </a:r>
            <a:endParaRPr lang="en-US" sz="1800" dirty="0">
              <a:solidFill>
                <a:srgbClr val="000000"/>
              </a:solidFill>
            </a:endParaRPr>
          </a:p>
          <a:p>
            <a:r>
              <a:rPr lang="en-US" sz="1800" dirty="0">
                <a:hlinkClick r:id="rId4"/>
              </a:rPr>
              <a:t>High Pavement Sixth Form (Nottingham College)</a:t>
            </a:r>
            <a:endParaRPr lang="en-US" sz="1800" dirty="0"/>
          </a:p>
          <a:p>
            <a:pPr marL="0" indent="0">
              <a:buNone/>
            </a:pPr>
            <a:endParaRPr lang="en-US" sz="1800" dirty="0"/>
          </a:p>
          <a:p>
            <a:pPr marL="0" indent="0" algn="ctr">
              <a:buNone/>
            </a:pPr>
            <a:r>
              <a:rPr lang="en-US" sz="1800" dirty="0"/>
              <a:t>As well as located at most other local secondary schools </a:t>
            </a:r>
          </a:p>
          <a:p>
            <a:endParaRPr lang="en-GB" dirty="0"/>
          </a:p>
        </p:txBody>
      </p:sp>
      <p:sp>
        <p:nvSpPr>
          <p:cNvPr id="4" name="Content Placeholder 2">
            <a:extLst>
              <a:ext uri="{FF2B5EF4-FFF2-40B4-BE49-F238E27FC236}">
                <a16:creationId xmlns:a16="http://schemas.microsoft.com/office/drawing/2014/main" id="{72AE27C0-B0AB-481E-AE34-64B12098A4E5}"/>
              </a:ext>
            </a:extLst>
          </p:cNvPr>
          <p:cNvSpPr txBox="1">
            <a:spLocks/>
          </p:cNvSpPr>
          <p:nvPr/>
        </p:nvSpPr>
        <p:spPr>
          <a:xfrm>
            <a:off x="4260055" y="2181223"/>
            <a:ext cx="3671887" cy="2922588"/>
          </a:xfrm>
          <a:prstGeom prst="rect">
            <a:avLst/>
          </a:prstGeom>
          <a:ln>
            <a:solidFill>
              <a:schemeClr val="tx1"/>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t>C</a:t>
            </a:r>
            <a:r>
              <a:rPr lang="en-GB" dirty="0" err="1"/>
              <a:t>olleges</a:t>
            </a:r>
            <a:endParaRPr lang="en-US" dirty="0" err="1"/>
          </a:p>
          <a:p>
            <a:r>
              <a:rPr lang="en-US" sz="1800" dirty="0">
                <a:hlinkClick r:id="rId5"/>
              </a:rPr>
              <a:t>Nottingham College</a:t>
            </a:r>
            <a:endParaRPr lang="en-US" sz="1800" dirty="0"/>
          </a:p>
          <a:p>
            <a:r>
              <a:rPr lang="en-US" sz="1800" dirty="0">
                <a:hlinkClick r:id="rId6"/>
              </a:rPr>
              <a:t>Confetti College</a:t>
            </a:r>
            <a:endParaRPr lang="en-US" sz="1800" dirty="0"/>
          </a:p>
          <a:p>
            <a:r>
              <a:rPr lang="en-US" sz="1800" dirty="0">
                <a:hlinkClick r:id="rId7"/>
              </a:rPr>
              <a:t>Brackenhurst College</a:t>
            </a:r>
            <a:endParaRPr lang="en-US" sz="1800" dirty="0"/>
          </a:p>
          <a:p>
            <a:r>
              <a:rPr lang="en-US" sz="1800" dirty="0">
                <a:hlinkClick r:id="rId8"/>
              </a:rPr>
              <a:t>Inspire College</a:t>
            </a:r>
            <a:endParaRPr lang="en-US" sz="1800" dirty="0"/>
          </a:p>
          <a:p>
            <a:r>
              <a:rPr lang="en-US" sz="1800" dirty="0">
                <a:hlinkClick r:id="rId9"/>
              </a:rPr>
              <a:t>Vision West Notts College </a:t>
            </a:r>
            <a:endParaRPr lang="en-US" sz="1800" dirty="0"/>
          </a:p>
          <a:p>
            <a:endParaRPr lang="en-US" dirty="0"/>
          </a:p>
          <a:p>
            <a:endParaRPr lang="en-GB" dirty="0"/>
          </a:p>
        </p:txBody>
      </p:sp>
      <p:sp>
        <p:nvSpPr>
          <p:cNvPr id="5" name="Content Placeholder 2">
            <a:extLst>
              <a:ext uri="{FF2B5EF4-FFF2-40B4-BE49-F238E27FC236}">
                <a16:creationId xmlns:a16="http://schemas.microsoft.com/office/drawing/2014/main" id="{112DF292-10E2-4921-B338-EA35C74C4F68}"/>
              </a:ext>
            </a:extLst>
          </p:cNvPr>
          <p:cNvSpPr txBox="1">
            <a:spLocks/>
          </p:cNvSpPr>
          <p:nvPr/>
        </p:nvSpPr>
        <p:spPr>
          <a:xfrm>
            <a:off x="8296278" y="2181223"/>
            <a:ext cx="3671887" cy="2922588"/>
          </a:xfrm>
          <a:prstGeom prst="rect">
            <a:avLst/>
          </a:prstGeom>
          <a:ln>
            <a:solidFill>
              <a:schemeClr val="tx1"/>
            </a:solidFill>
          </a:ln>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t>Training Providers</a:t>
            </a:r>
            <a:endParaRPr lang="en-GB" dirty="0">
              <a:ea typeface="Calibri"/>
              <a:cs typeface="Calibri"/>
            </a:endParaRPr>
          </a:p>
          <a:p>
            <a:r>
              <a:rPr lang="en-US" sz="1800" dirty="0">
                <a:hlinkClick r:id="rId10"/>
              </a:rPr>
              <a:t>Access Training </a:t>
            </a:r>
            <a:endParaRPr lang="en-US" sz="1800" dirty="0"/>
          </a:p>
          <a:p>
            <a:r>
              <a:rPr lang="en-US" sz="1800" dirty="0">
                <a:hlinkClick r:id="rId11"/>
              </a:rPr>
              <a:t>Sports Gateway</a:t>
            </a:r>
            <a:endParaRPr lang="en-US" sz="1800" dirty="0"/>
          </a:p>
          <a:p>
            <a:r>
              <a:rPr lang="en-US" sz="1800" dirty="0">
                <a:ea typeface="+mn-lt"/>
                <a:cs typeface="+mn-lt"/>
                <a:hlinkClick r:id="rId12"/>
              </a:rPr>
              <a:t>Draper Norton Football Academy</a:t>
            </a:r>
            <a:endParaRPr lang="en-US" sz="1800">
              <a:ea typeface="Calibri" panose="020F0502020204030204"/>
              <a:cs typeface="Calibri" panose="020F0502020204030204"/>
            </a:endParaRPr>
          </a:p>
          <a:p>
            <a:r>
              <a:rPr lang="en-US" sz="1800" dirty="0">
                <a:ea typeface="+mn-lt"/>
                <a:cs typeface="+mn-lt"/>
                <a:hlinkClick r:id="rId13"/>
              </a:rPr>
              <a:t>Midlands Academy of Dance &amp; Drama</a:t>
            </a:r>
            <a:endParaRPr lang="en-US" sz="1800" dirty="0">
              <a:ea typeface="+mn-lt"/>
              <a:cs typeface="+mn-lt"/>
            </a:endParaRPr>
          </a:p>
          <a:p>
            <a:pPr marL="0" indent="0">
              <a:buNone/>
            </a:pPr>
            <a:endParaRPr lang="en-US" dirty="0">
              <a:ea typeface="Calibri" panose="020F0502020204030204"/>
              <a:cs typeface="Calibri" panose="020F0502020204030204"/>
            </a:endParaRPr>
          </a:p>
          <a:p>
            <a:endParaRPr lang="en-GB" dirty="0">
              <a:ea typeface="Calibri" panose="020F0502020204030204"/>
              <a:cs typeface="Calibri" panose="020F0502020204030204"/>
            </a:endParaRPr>
          </a:p>
        </p:txBody>
      </p:sp>
      <p:sp>
        <p:nvSpPr>
          <p:cNvPr id="6" name="Content Placeholder 2">
            <a:extLst>
              <a:ext uri="{FF2B5EF4-FFF2-40B4-BE49-F238E27FC236}">
                <a16:creationId xmlns:a16="http://schemas.microsoft.com/office/drawing/2014/main" id="{E391A085-0118-41E2-99BC-E05EAEC4D27F}"/>
              </a:ext>
            </a:extLst>
          </p:cNvPr>
          <p:cNvSpPr txBox="1">
            <a:spLocks/>
          </p:cNvSpPr>
          <p:nvPr/>
        </p:nvSpPr>
        <p:spPr>
          <a:xfrm>
            <a:off x="3215874" y="5578469"/>
            <a:ext cx="5760247" cy="673102"/>
          </a:xfrm>
          <a:prstGeom prst="rect">
            <a:avLst/>
          </a:prstGeom>
          <a:ln>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000" dirty="0"/>
              <a:t>The above is not an exhaustive list. </a:t>
            </a:r>
            <a:endParaRPr lang="en-GB" sz="2000" dirty="0"/>
          </a:p>
        </p:txBody>
      </p:sp>
    </p:spTree>
    <p:extLst>
      <p:ext uri="{BB962C8B-B14F-4D97-AF65-F5344CB8AC3E}">
        <p14:creationId xmlns:p14="http://schemas.microsoft.com/office/powerpoint/2010/main" val="12908120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cea22a26-979e-4d06-a7bc-0aacbdb98050" xsi:nil="true"/>
    <lcf76f155ced4ddcb4097134ff3c332f xmlns="6efe3f53-c0dc-43d8-9068-0fbad786ddd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2D013DA89163E41AC0B29E2E6AE8AD8" ma:contentTypeVersion="15" ma:contentTypeDescription="Create a new document." ma:contentTypeScope="" ma:versionID="4092874da23cef591e82dee322021a8b">
  <xsd:schema xmlns:xsd="http://www.w3.org/2001/XMLSchema" xmlns:xs="http://www.w3.org/2001/XMLSchema" xmlns:p="http://schemas.microsoft.com/office/2006/metadata/properties" xmlns:ns2="6efe3f53-c0dc-43d8-9068-0fbad786dddd" xmlns:ns3="cea22a26-979e-4d06-a7bc-0aacbdb98050" targetNamespace="http://schemas.microsoft.com/office/2006/metadata/properties" ma:root="true" ma:fieldsID="41a80f44ac40cbc781f971cad512cbc6" ns2:_="" ns3:_="">
    <xsd:import namespace="6efe3f53-c0dc-43d8-9068-0fbad786dddd"/>
    <xsd:import namespace="cea22a26-979e-4d06-a7bc-0aacbdb9805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OCR"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fe3f53-c0dc-43d8-9068-0fbad786dd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d826bf7-9e5f-4e2b-be30-8af44705de9a"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ea22a26-979e-4d06-a7bc-0aacbdb9805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e779c5c-2bb2-4c13-9098-1caabda359f1}" ma:internalName="TaxCatchAll" ma:showField="CatchAllData" ma:web="cea22a26-979e-4d06-a7bc-0aacbdb98050">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FCFDB45-E7F6-414E-9F48-3E89E903DB10}">
  <ds:schemaRefs>
    <ds:schemaRef ds:uri="http://schemas.microsoft.com/sharepoint/v3/contenttype/forms"/>
  </ds:schemaRefs>
</ds:datastoreItem>
</file>

<file path=customXml/itemProps2.xml><?xml version="1.0" encoding="utf-8"?>
<ds:datastoreItem xmlns:ds="http://schemas.openxmlformats.org/officeDocument/2006/customXml" ds:itemID="{40183F95-6875-406E-80DB-ACA3E3178E9D}">
  <ds:schemaRefs>
    <ds:schemaRef ds:uri="http://www.w3.org/XML/1998/namespace"/>
    <ds:schemaRef ds:uri="http://purl.org/dc/terms/"/>
    <ds:schemaRef ds:uri="46215a9d-9c3f-4677-b8c3-5917ce534169"/>
    <ds:schemaRef ds:uri="http://schemas.microsoft.com/office/2006/metadata/properties"/>
    <ds:schemaRef ds:uri="http://schemas.microsoft.com/office/2006/documentManagement/types"/>
    <ds:schemaRef ds:uri="http://purl.org/dc/elements/1.1/"/>
    <ds:schemaRef ds:uri="http://purl.org/dc/dcmitype/"/>
    <ds:schemaRef ds:uri="http://schemas.microsoft.com/office/infopath/2007/PartnerControls"/>
    <ds:schemaRef ds:uri="http://schemas.openxmlformats.org/package/2006/metadata/core-properties"/>
    <ds:schemaRef ds:uri="28fe2969-837e-42b2-9d30-e26d2b0ce5f7"/>
  </ds:schemaRefs>
</ds:datastoreItem>
</file>

<file path=customXml/itemProps3.xml><?xml version="1.0" encoding="utf-8"?>
<ds:datastoreItem xmlns:ds="http://schemas.openxmlformats.org/officeDocument/2006/customXml" ds:itemID="{F448A6A6-E6E5-41F6-A99E-FE5EB2486F95}"/>
</file>

<file path=docProps/app.xml><?xml version="1.0" encoding="utf-8"?>
<Properties xmlns="http://schemas.openxmlformats.org/officeDocument/2006/extended-properties" xmlns:vt="http://schemas.openxmlformats.org/officeDocument/2006/docPropsVTypes">
  <TotalTime>1044</TotalTime>
  <Words>2231</Words>
  <Application>Microsoft Office PowerPoint</Application>
  <PresentationFormat>Widescreen</PresentationFormat>
  <Paragraphs>211</Paragraphs>
  <Slides>18</Slides>
  <Notes>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Information and Guidance for Students and their Parents/Carers in Preparation for Making Applications and Decisions for Post-16 Education or Training in 2025-2026</vt:lpstr>
      <vt:lpstr>Content</vt:lpstr>
      <vt:lpstr>Introduction  </vt:lpstr>
      <vt:lpstr>PowerPoint Presentation</vt:lpstr>
      <vt:lpstr>Sixth Form </vt:lpstr>
      <vt:lpstr>College/Training Provider </vt:lpstr>
      <vt:lpstr>PowerPoint Presentation</vt:lpstr>
      <vt:lpstr>Researching and Making Applications</vt:lpstr>
      <vt:lpstr>Local Post-16 Providers</vt:lpstr>
      <vt:lpstr>Post-16 Open Days, Evenings and Events</vt:lpstr>
      <vt:lpstr>Timeline for Applications</vt:lpstr>
      <vt:lpstr>Personal Career Guidance and the Support Available </vt:lpstr>
      <vt:lpstr>PowerPoint Presentation</vt:lpstr>
      <vt:lpstr>PowerPoint Presentation</vt:lpstr>
      <vt:lpstr>Drop-in after the bell!</vt:lpstr>
      <vt:lpstr>Useful Websites </vt:lpstr>
      <vt:lpstr>FAQs</vt:lpstr>
      <vt:lpstr>Requesting Further Support / Feedback and Making Referrals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 McArdle</dc:creator>
  <cp:lastModifiedBy>S McArdle</cp:lastModifiedBy>
  <cp:revision>1357</cp:revision>
  <dcterms:created xsi:type="dcterms:W3CDTF">2024-04-10T09:31:08Z</dcterms:created>
  <dcterms:modified xsi:type="dcterms:W3CDTF">2025-09-12T14:32:54Z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0x01010062D013DA89163E41AC0B29E2E6AE8AD8</vt:lpwstr>
  </property>
</Properties>
</file>